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4"/>
    <p:sldMasterId id="2147483696" r:id="rId5"/>
  </p:sldMasterIdLst>
  <p:notesMasterIdLst>
    <p:notesMasterId r:id="rId42"/>
  </p:notesMasterIdLst>
  <p:handoutMasterIdLst>
    <p:handoutMasterId r:id="rId43"/>
  </p:handoutMasterIdLst>
  <p:sldIdLst>
    <p:sldId id="284" r:id="rId6"/>
    <p:sldId id="285" r:id="rId7"/>
    <p:sldId id="267" r:id="rId8"/>
    <p:sldId id="298" r:id="rId9"/>
    <p:sldId id="305" r:id="rId10"/>
    <p:sldId id="270" r:id="rId11"/>
    <p:sldId id="268" r:id="rId12"/>
    <p:sldId id="299" r:id="rId13"/>
    <p:sldId id="306" r:id="rId14"/>
    <p:sldId id="300" r:id="rId15"/>
    <p:sldId id="307" r:id="rId16"/>
    <p:sldId id="308" r:id="rId17"/>
    <p:sldId id="309" r:id="rId18"/>
    <p:sldId id="256" r:id="rId19"/>
    <p:sldId id="322" r:id="rId20"/>
    <p:sldId id="324" r:id="rId21"/>
    <p:sldId id="323" r:id="rId22"/>
    <p:sldId id="311" r:id="rId23"/>
    <p:sldId id="314" r:id="rId24"/>
    <p:sldId id="315" r:id="rId25"/>
    <p:sldId id="272" r:id="rId26"/>
    <p:sldId id="290" r:id="rId27"/>
    <p:sldId id="291" r:id="rId28"/>
    <p:sldId id="316" r:id="rId29"/>
    <p:sldId id="317" r:id="rId30"/>
    <p:sldId id="318" r:id="rId31"/>
    <p:sldId id="325" r:id="rId32"/>
    <p:sldId id="326" r:id="rId33"/>
    <p:sldId id="328" r:id="rId34"/>
    <p:sldId id="327" r:id="rId35"/>
    <p:sldId id="319" r:id="rId36"/>
    <p:sldId id="329" r:id="rId37"/>
    <p:sldId id="321" r:id="rId38"/>
    <p:sldId id="297" r:id="rId39"/>
    <p:sldId id="303" r:id="rId40"/>
    <p:sldId id="282" r:id="rId41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  <p15:guide id="7" pos="4747" userDrawn="1">
          <p15:clr>
            <a:srgbClr val="A4A3A4"/>
          </p15:clr>
        </p15:guide>
        <p15:guide id="8" pos="2933" userDrawn="1">
          <p15:clr>
            <a:srgbClr val="F26B43"/>
          </p15:clr>
        </p15:guide>
        <p15:guide id="9" orient="horz" pos="1661" userDrawn="1">
          <p15:clr>
            <a:srgbClr val="F26B43"/>
          </p15:clr>
        </p15:guide>
        <p15:guide id="10" orient="horz" pos="2659" userDrawn="1">
          <p15:clr>
            <a:srgbClr val="F26B43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53EE"/>
    <a:srgbClr val="E14E4E"/>
    <a:srgbClr val="FFCC99"/>
    <a:srgbClr val="0F6FC6"/>
    <a:srgbClr val="1A1F32"/>
    <a:srgbClr val="20BB67"/>
    <a:srgbClr val="262626"/>
    <a:srgbClr val="27CAD6"/>
    <a:srgbClr val="1DA8E1"/>
    <a:srgbClr val="E73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4966" autoAdjust="0"/>
  </p:normalViewPr>
  <p:slideViewPr>
    <p:cSldViewPr snapToGrid="0" showGuides="1">
      <p:cViewPr>
        <p:scale>
          <a:sx n="70" d="100"/>
          <a:sy n="70" d="100"/>
        </p:scale>
        <p:origin x="496" y="204"/>
      </p:cViewPr>
      <p:guideLst>
        <p:guide orient="horz" pos="2160"/>
        <p:guide pos="3840"/>
        <p:guide pos="325"/>
        <p:guide pos="7355"/>
        <p:guide orient="horz" pos="346"/>
        <p:guide orient="horz" pos="3952"/>
        <p:guide pos="4747"/>
        <p:guide pos="2933"/>
        <p:guide orient="horz" pos="1661"/>
        <p:guide orient="horz" pos="26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52"/>
    </p:cViewPr>
  </p:sorterViewPr>
  <p:notesViewPr>
    <p:cSldViewPr snapToGrid="0">
      <p:cViewPr varScale="1">
        <p:scale>
          <a:sx n="50" d="100"/>
          <a:sy n="50" d="100"/>
        </p:scale>
        <p:origin x="2708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9BA4DB27-F541-D038-AD01-95C7AB4C6E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DC3E7AA-47FD-8F38-B451-AAE2E71C65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5E7B8-9034-4507-8AA0-CC782835FD01}" type="datetimeFigureOut">
              <a:rPr lang="zh-TW" altLang="en-US" smtClean="0"/>
              <a:t>2024/1/14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51E5A18-0F4B-5148-32DD-04540A6E46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033716D-559F-CDD6-F720-E97A7A2040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0B742-6419-4D3C-BCBC-81EC3180BA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25384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71E7D3-8E86-46F9-BE74-3E0F11EDA0CC}" type="datetimeFigureOut">
              <a:rPr lang="zh-CN" altLang="en-US" smtClean="0"/>
              <a:t>2024/1/14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DDBD1-E7F7-485E-B73F-E49F25D861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160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DDBD1-E7F7-485E-B73F-E49F25D8613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93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C00000"/>
                </a:solidFill>
              </a:rPr>
              <a:t>招手站牌頂板歪斜</a:t>
            </a:r>
            <a:endParaRPr lang="en-US" altLang="zh-TW" dirty="0">
              <a:solidFill>
                <a:srgbClr val="C00000"/>
              </a:solidFill>
            </a:endParaRPr>
          </a:p>
          <a:p>
            <a:r>
              <a:rPr lang="zh-TW" altLang="en-US" dirty="0">
                <a:solidFill>
                  <a:srgbClr val="C00000"/>
                </a:solidFill>
              </a:rPr>
              <a:t>路線圖或站名印錯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DDBD1-E7F7-485E-B73F-E49F25D8613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759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C00000"/>
                </a:solidFill>
              </a:rPr>
              <a:t>招手站牌頂板歪斜</a:t>
            </a:r>
            <a:endParaRPr lang="en-US" altLang="zh-TW" dirty="0">
              <a:solidFill>
                <a:srgbClr val="C00000"/>
              </a:solidFill>
            </a:endParaRPr>
          </a:p>
          <a:p>
            <a:r>
              <a:rPr lang="zh-TW" altLang="en-US" dirty="0">
                <a:solidFill>
                  <a:srgbClr val="C00000"/>
                </a:solidFill>
              </a:rPr>
              <a:t>路線圖或站名印錯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DDBD1-E7F7-485E-B73F-E49F25D8613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603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C00000"/>
                </a:solidFill>
              </a:rPr>
              <a:t>招手站牌頂板歪斜</a:t>
            </a:r>
            <a:endParaRPr lang="en-US" altLang="zh-TW" dirty="0">
              <a:solidFill>
                <a:srgbClr val="C00000"/>
              </a:solidFill>
            </a:endParaRPr>
          </a:p>
          <a:p>
            <a:r>
              <a:rPr lang="zh-TW" altLang="en-US" dirty="0">
                <a:solidFill>
                  <a:srgbClr val="C00000"/>
                </a:solidFill>
              </a:rPr>
              <a:t>路線圖或站名印錯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DDBD1-E7F7-485E-B73F-E49F25D8613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604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DDBD1-E7F7-485E-B73F-E49F25D86137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695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jp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占位符 20">
            <a:extLst>
              <a:ext uri="{FF2B5EF4-FFF2-40B4-BE49-F238E27FC236}">
                <a16:creationId xmlns:a16="http://schemas.microsoft.com/office/drawing/2014/main" id="{F6086C33-875E-4878-BE15-27A0D3DB66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32445" y="1721314"/>
            <a:ext cx="4031874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5400" b="1" spc="300" dirty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lvl="0" algn="ctr" defTabSz="914377"/>
            <a:r>
              <a:rPr lang="en-US" altLang="zh-CN"/>
              <a:t>BUSINESS</a:t>
            </a:r>
            <a:endParaRPr lang="zh-CN" altLang="en-US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93396CB3-B00A-4CBC-9E1A-AD48CA74B251}"/>
              </a:ext>
            </a:extLst>
          </p:cNvPr>
          <p:cNvSpPr/>
          <p:nvPr/>
        </p:nvSpPr>
        <p:spPr>
          <a:xfrm>
            <a:off x="7140154" y="0"/>
            <a:ext cx="1317185" cy="6864532"/>
          </a:xfrm>
          <a:custGeom>
            <a:avLst/>
            <a:gdLst>
              <a:gd name="connsiteX0" fmla="*/ 519287 w 1317185"/>
              <a:gd name="connsiteY0" fmla="*/ 0 h 6917502"/>
              <a:gd name="connsiteX1" fmla="*/ 1317185 w 1317185"/>
              <a:gd name="connsiteY1" fmla="*/ 0 h 6917502"/>
              <a:gd name="connsiteX2" fmla="*/ 1317185 w 1317185"/>
              <a:gd name="connsiteY2" fmla="*/ 6917502 h 6917502"/>
              <a:gd name="connsiteX3" fmla="*/ 69169 w 1317185"/>
              <a:gd name="connsiteY3" fmla="*/ 6917502 h 6917502"/>
              <a:gd name="connsiteX4" fmla="*/ 41355 w 1317185"/>
              <a:gd name="connsiteY4" fmla="*/ 6758780 h 6917502"/>
              <a:gd name="connsiteX5" fmla="*/ 11 w 1317185"/>
              <a:gd name="connsiteY5" fmla="*/ 6153702 h 6917502"/>
              <a:gd name="connsiteX6" fmla="*/ 747274 w 1317185"/>
              <a:gd name="connsiteY6" fmla="*/ 1075472 h 6917502"/>
              <a:gd name="connsiteX7" fmla="*/ 570204 w 1317185"/>
              <a:gd name="connsiteY7" fmla="*/ 110513 h 691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17185" h="6917502">
                <a:moveTo>
                  <a:pt x="519287" y="0"/>
                </a:moveTo>
                <a:lnTo>
                  <a:pt x="1317185" y="0"/>
                </a:lnTo>
                <a:lnTo>
                  <a:pt x="1317185" y="6917502"/>
                </a:lnTo>
                <a:lnTo>
                  <a:pt x="69169" y="6917502"/>
                </a:lnTo>
                <a:lnTo>
                  <a:pt x="41355" y="6758780"/>
                </a:lnTo>
                <a:cubicBezTo>
                  <a:pt x="14606" y="6578178"/>
                  <a:pt x="-466" y="6377552"/>
                  <a:pt x="11" y="6153702"/>
                </a:cubicBezTo>
                <a:cubicBezTo>
                  <a:pt x="2553" y="4959836"/>
                  <a:pt x="739649" y="2241813"/>
                  <a:pt x="747274" y="1075472"/>
                </a:cubicBezTo>
                <a:cubicBezTo>
                  <a:pt x="749896" y="674542"/>
                  <a:pt x="673528" y="361833"/>
                  <a:pt x="570204" y="110513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" sx="101000" sy="101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A074BE3-9302-41ED-824B-2F24B616D1AD}"/>
              </a:ext>
            </a:extLst>
          </p:cNvPr>
          <p:cNvCxnSpPr>
            <a:cxnSpLocks/>
          </p:cNvCxnSpPr>
          <p:nvPr userDrawn="1"/>
        </p:nvCxnSpPr>
        <p:spPr>
          <a:xfrm>
            <a:off x="1138918" y="558349"/>
            <a:ext cx="572102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9B1ECAD1-7D11-46F3-B1A5-F01F903931E1}"/>
              </a:ext>
            </a:extLst>
          </p:cNvPr>
          <p:cNvCxnSpPr>
            <a:cxnSpLocks/>
          </p:cNvCxnSpPr>
          <p:nvPr userDrawn="1"/>
        </p:nvCxnSpPr>
        <p:spPr>
          <a:xfrm>
            <a:off x="523080" y="3667876"/>
            <a:ext cx="6158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68355DCF-4BDB-4CCD-9513-34A57DC846DA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06340" y="2130671"/>
            <a:ext cx="6198855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lang="zh-CN" altLang="en-US" sz="5400" b="1" spc="0" dirty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defRPr>
            </a:lvl1pPr>
          </a:lstStyle>
          <a:p>
            <a:pPr marL="0" lvl="0" algn="dist" defTabSz="914377"/>
            <a:r>
              <a:rPr lang="zh-CN" altLang="en-US"/>
              <a:t>商务大气总结报告</a:t>
            </a:r>
          </a:p>
        </p:txBody>
      </p:sp>
      <p:sp>
        <p:nvSpPr>
          <p:cNvPr id="22" name="文本占位符 20">
            <a:extLst>
              <a:ext uri="{FF2B5EF4-FFF2-40B4-BE49-F238E27FC236}">
                <a16:creationId xmlns:a16="http://schemas.microsoft.com/office/drawing/2014/main" id="{8D7B4298-D4CE-420B-B217-43500D3831BB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6340" y="2956854"/>
            <a:ext cx="198002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3200" b="1" spc="3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defTabSz="914377"/>
            <a:r>
              <a:rPr lang="zh-CN" altLang="en-US"/>
              <a:t>演示模板</a:t>
            </a:r>
          </a:p>
        </p:txBody>
      </p:sp>
      <p:sp>
        <p:nvSpPr>
          <p:cNvPr id="27" name="文本占位符 20">
            <a:extLst>
              <a:ext uri="{FF2B5EF4-FFF2-40B4-BE49-F238E27FC236}">
                <a16:creationId xmlns:a16="http://schemas.microsoft.com/office/drawing/2014/main" id="{2200E842-A8C5-44EB-BF61-1ADBADCE1A46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17098" y="4469665"/>
            <a:ext cx="902811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defTabSz="914377"/>
            <a:r>
              <a:rPr lang="zh-CN" altLang="en-US"/>
              <a:t>汇报人：</a:t>
            </a:r>
          </a:p>
        </p:txBody>
      </p:sp>
      <p:sp>
        <p:nvSpPr>
          <p:cNvPr id="28" name="文本占位符 20">
            <a:extLst>
              <a:ext uri="{FF2B5EF4-FFF2-40B4-BE49-F238E27FC236}">
                <a16:creationId xmlns:a16="http://schemas.microsoft.com/office/drawing/2014/main" id="{54720CE9-8BC7-42EA-A8A7-ACDDFB41B59B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17098" y="4725642"/>
            <a:ext cx="1119153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defTabSz="914377"/>
            <a:r>
              <a:rPr lang="en-US" altLang="zh-CN" err="1"/>
              <a:t>OfficePLUS</a:t>
            </a:r>
            <a:endParaRPr lang="zh-CN" altLang="en-US"/>
          </a:p>
        </p:txBody>
      </p:sp>
      <p:sp>
        <p:nvSpPr>
          <p:cNvPr id="29" name="文本占位符 20">
            <a:extLst>
              <a:ext uri="{FF2B5EF4-FFF2-40B4-BE49-F238E27FC236}">
                <a16:creationId xmlns:a16="http://schemas.microsoft.com/office/drawing/2014/main" id="{4B60AA7B-2C8D-44EA-AB94-31BAF8FAAE92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944918" y="4469665"/>
            <a:ext cx="582211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defTabSz="914377"/>
            <a:r>
              <a:rPr lang="en-US" altLang="zh-CN"/>
              <a:t>2019</a:t>
            </a:r>
          </a:p>
        </p:txBody>
      </p:sp>
      <p:sp>
        <p:nvSpPr>
          <p:cNvPr id="30" name="文本占位符 20">
            <a:extLst>
              <a:ext uri="{FF2B5EF4-FFF2-40B4-BE49-F238E27FC236}">
                <a16:creationId xmlns:a16="http://schemas.microsoft.com/office/drawing/2014/main" id="{2C402DC1-EEC0-4D19-9864-4E61038E1129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944918" y="4714234"/>
            <a:ext cx="731290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defTabSz="914377"/>
            <a:r>
              <a:rPr lang="en-US" altLang="zh-CN"/>
              <a:t>01 / 01</a:t>
            </a: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8BA0FDA2-4F00-4691-8B44-131438249C0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230204" y="-23448"/>
            <a:ext cx="4961796" cy="6881448"/>
          </a:xfrm>
          <a:custGeom>
            <a:avLst/>
            <a:gdLst>
              <a:gd name="connsiteX0" fmla="*/ 519287 w 4961796"/>
              <a:gd name="connsiteY0" fmla="*/ 0 h 6881448"/>
              <a:gd name="connsiteX1" fmla="*/ 4961796 w 4961796"/>
              <a:gd name="connsiteY1" fmla="*/ 0 h 6881448"/>
              <a:gd name="connsiteX2" fmla="*/ 4961796 w 4961796"/>
              <a:gd name="connsiteY2" fmla="*/ 6881448 h 6881448"/>
              <a:gd name="connsiteX3" fmla="*/ 69170 w 4961796"/>
              <a:gd name="connsiteY3" fmla="*/ 6881448 h 6881448"/>
              <a:gd name="connsiteX4" fmla="*/ 41356 w 4961796"/>
              <a:gd name="connsiteY4" fmla="*/ 6723553 h 6881448"/>
              <a:gd name="connsiteX5" fmla="*/ 11 w 4961796"/>
              <a:gd name="connsiteY5" fmla="*/ 6121629 h 6881448"/>
              <a:gd name="connsiteX6" fmla="*/ 747275 w 4961796"/>
              <a:gd name="connsiteY6" fmla="*/ 1069868 h 6881448"/>
              <a:gd name="connsiteX7" fmla="*/ 570204 w 4961796"/>
              <a:gd name="connsiteY7" fmla="*/ 109939 h 6881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61796" h="6881448">
                <a:moveTo>
                  <a:pt x="519287" y="0"/>
                </a:moveTo>
                <a:lnTo>
                  <a:pt x="4961796" y="0"/>
                </a:lnTo>
                <a:lnTo>
                  <a:pt x="4961796" y="6881448"/>
                </a:lnTo>
                <a:lnTo>
                  <a:pt x="69170" y="6881448"/>
                </a:lnTo>
                <a:lnTo>
                  <a:pt x="41356" y="6723553"/>
                </a:lnTo>
                <a:cubicBezTo>
                  <a:pt x="14607" y="6543893"/>
                  <a:pt x="-465" y="6344313"/>
                  <a:pt x="11" y="6121629"/>
                </a:cubicBezTo>
                <a:cubicBezTo>
                  <a:pt x="2554" y="4933986"/>
                  <a:pt x="739650" y="2230130"/>
                  <a:pt x="747275" y="1069868"/>
                </a:cubicBezTo>
                <a:cubicBezTo>
                  <a:pt x="749897" y="671028"/>
                  <a:pt x="673528" y="359949"/>
                  <a:pt x="570204" y="10993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08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单圆角 8">
            <a:extLst>
              <a:ext uri="{FF2B5EF4-FFF2-40B4-BE49-F238E27FC236}">
                <a16:creationId xmlns:a16="http://schemas.microsoft.com/office/drawing/2014/main" id="{A7995649-BEC4-4D3C-800A-9F66FF06C11E}"/>
              </a:ext>
            </a:extLst>
          </p:cNvPr>
          <p:cNvSpPr/>
          <p:nvPr userDrawn="1"/>
        </p:nvSpPr>
        <p:spPr>
          <a:xfrm>
            <a:off x="1809851" y="1597034"/>
            <a:ext cx="3269583" cy="1761397"/>
          </a:xfrm>
          <a:prstGeom prst="round1Rect">
            <a:avLst>
              <a:gd name="adj" fmla="val 16667"/>
            </a:avLst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B6D84FC8-223E-42FD-871F-B5647EF5894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66086" y="1646238"/>
            <a:ext cx="3271052" cy="1760537"/>
          </a:xfrm>
          <a:prstGeom prst="round1Rect">
            <a:avLst>
              <a:gd name="adj" fmla="val 16056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328D5AE-0697-48D5-8ED5-284AF6CF96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462423"/>
            <a:ext cx="4339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defTabSz="914377"/>
            <a:r>
              <a:rPr lang="zh-CN" altLang="en-US"/>
              <a:t>输入标题（建议结论先行）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9CDB8A5-0968-4356-85F2-A39975E63BC5}"/>
              </a:ext>
            </a:extLst>
          </p:cNvPr>
          <p:cNvGrpSpPr/>
          <p:nvPr userDrawn="1"/>
        </p:nvGrpSpPr>
        <p:grpSpPr>
          <a:xfrm>
            <a:off x="11291032" y="502059"/>
            <a:ext cx="452368" cy="261610"/>
            <a:chOff x="475887" y="502059"/>
            <a:chExt cx="452368" cy="261610"/>
          </a:xfrm>
        </p:grpSpPr>
        <p:sp>
          <p:nvSpPr>
            <p:cNvPr id="3" name="矩形: 单圆角 2">
              <a:extLst>
                <a:ext uri="{FF2B5EF4-FFF2-40B4-BE49-F238E27FC236}">
                  <a16:creationId xmlns:a16="http://schemas.microsoft.com/office/drawing/2014/main" id="{8DAC5527-3FA6-45ED-9499-C8FDB71F4FB8}"/>
                </a:ext>
              </a:extLst>
            </p:cNvPr>
            <p:cNvSpPr/>
            <p:nvPr/>
          </p:nvSpPr>
          <p:spPr>
            <a:xfrm>
              <a:off x="515938" y="558349"/>
              <a:ext cx="357981" cy="158115"/>
            </a:xfrm>
            <a:prstGeom prst="round1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10140DD9-40F5-4AD2-BE74-22D84D7CD705}"/>
                </a:ext>
              </a:extLst>
            </p:cNvPr>
            <p:cNvSpPr txBox="1"/>
            <p:nvPr/>
          </p:nvSpPr>
          <p:spPr>
            <a:xfrm>
              <a:off x="475887" y="502059"/>
              <a:ext cx="4523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>
                  <a:solidFill>
                    <a:schemeClr val="bg1"/>
                  </a:solidFill>
                </a:rPr>
                <a:t>logo</a:t>
              </a:r>
              <a:endParaRPr lang="zh-CN" altLang="en-US" sz="1050">
                <a:solidFill>
                  <a:schemeClr val="bg1"/>
                </a:solidFill>
              </a:endParaRPr>
            </a:p>
          </p:txBody>
        </p:sp>
      </p:grpSp>
      <p:sp>
        <p:nvSpPr>
          <p:cNvPr id="5" name="矩形: 单圆角 4">
            <a:extLst>
              <a:ext uri="{FF2B5EF4-FFF2-40B4-BE49-F238E27FC236}">
                <a16:creationId xmlns:a16="http://schemas.microsoft.com/office/drawing/2014/main" id="{4018856F-7528-4780-A5A0-19B45B30F2C7}"/>
              </a:ext>
            </a:extLst>
          </p:cNvPr>
          <p:cNvSpPr/>
          <p:nvPr userDrawn="1"/>
        </p:nvSpPr>
        <p:spPr>
          <a:xfrm>
            <a:off x="0" y="520020"/>
            <a:ext cx="515938" cy="346075"/>
          </a:xfrm>
          <a:prstGeom prst="round1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" sx="101000" sy="101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255AB76-B8F4-4850-B76D-13DE068EA17C}"/>
              </a:ext>
            </a:extLst>
          </p:cNvPr>
          <p:cNvCxnSpPr>
            <a:cxnSpLocks/>
          </p:cNvCxnSpPr>
          <p:nvPr userDrawn="1"/>
        </p:nvCxnSpPr>
        <p:spPr>
          <a:xfrm>
            <a:off x="515938" y="6275386"/>
            <a:ext cx="8651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7763A8A-31B7-4BB5-A8BB-CC9093B8E344}"/>
              </a:ext>
            </a:extLst>
          </p:cNvPr>
          <p:cNvCxnSpPr>
            <a:cxnSpLocks/>
          </p:cNvCxnSpPr>
          <p:nvPr userDrawn="1"/>
        </p:nvCxnSpPr>
        <p:spPr>
          <a:xfrm>
            <a:off x="515938" y="6308725"/>
            <a:ext cx="1389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单圆角 11">
            <a:extLst>
              <a:ext uri="{FF2B5EF4-FFF2-40B4-BE49-F238E27FC236}">
                <a16:creationId xmlns:a16="http://schemas.microsoft.com/office/drawing/2014/main" id="{A462E427-ABF2-4848-9CEB-1422C2DD0515}"/>
              </a:ext>
            </a:extLst>
          </p:cNvPr>
          <p:cNvSpPr/>
          <p:nvPr userDrawn="1"/>
        </p:nvSpPr>
        <p:spPr>
          <a:xfrm>
            <a:off x="6640034" y="1597034"/>
            <a:ext cx="3269583" cy="1761397"/>
          </a:xfrm>
          <a:prstGeom prst="round1Rect">
            <a:avLst>
              <a:gd name="adj" fmla="val 16667"/>
            </a:avLst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图片占位符 13">
            <a:extLst>
              <a:ext uri="{FF2B5EF4-FFF2-40B4-BE49-F238E27FC236}">
                <a16:creationId xmlns:a16="http://schemas.microsoft.com/office/drawing/2014/main" id="{AE40F3F8-ACD8-44DC-A564-5F4BD3970D9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86980" y="1646238"/>
            <a:ext cx="3271052" cy="1760537"/>
          </a:xfrm>
          <a:prstGeom prst="round1Rect">
            <a:avLst>
              <a:gd name="adj" fmla="val 16056"/>
            </a:avLst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93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单圆角 4">
            <a:extLst>
              <a:ext uri="{FF2B5EF4-FFF2-40B4-BE49-F238E27FC236}">
                <a16:creationId xmlns:a16="http://schemas.microsoft.com/office/drawing/2014/main" id="{CA263DEA-7501-4E6F-B829-E4165C37FB47}"/>
              </a:ext>
            </a:extLst>
          </p:cNvPr>
          <p:cNvSpPr/>
          <p:nvPr userDrawn="1"/>
        </p:nvSpPr>
        <p:spPr>
          <a:xfrm>
            <a:off x="881807" y="2293872"/>
            <a:ext cx="1877211" cy="1892451"/>
          </a:xfrm>
          <a:prstGeom prst="round1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6936B793-39C6-4239-BBE6-850A3B1A579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5025" y="2325688"/>
            <a:ext cx="1892300" cy="1892300"/>
          </a:xfrm>
          <a:prstGeom prst="round1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文本占位符 9">
            <a:extLst>
              <a:ext uri="{FF2B5EF4-FFF2-40B4-BE49-F238E27FC236}">
                <a16:creationId xmlns:a16="http://schemas.microsoft.com/office/drawing/2014/main" id="{5C826E67-601A-41E3-B4D0-3A20BA6499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462423"/>
            <a:ext cx="4339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defTabSz="914377"/>
            <a:r>
              <a:rPr lang="zh-CN" altLang="en-US"/>
              <a:t>输入标题（建议结论先行）</a:t>
            </a:r>
          </a:p>
        </p:txBody>
      </p:sp>
      <p:sp>
        <p:nvSpPr>
          <p:cNvPr id="4" name="矩形: 单圆角 3">
            <a:extLst>
              <a:ext uri="{FF2B5EF4-FFF2-40B4-BE49-F238E27FC236}">
                <a16:creationId xmlns:a16="http://schemas.microsoft.com/office/drawing/2014/main" id="{4403EAA5-D50F-463B-96BA-CBC4502B0721}"/>
              </a:ext>
            </a:extLst>
          </p:cNvPr>
          <p:cNvSpPr/>
          <p:nvPr userDrawn="1"/>
        </p:nvSpPr>
        <p:spPr>
          <a:xfrm>
            <a:off x="0" y="520020"/>
            <a:ext cx="515938" cy="346075"/>
          </a:xfrm>
          <a:prstGeom prst="round1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" sx="101000" sy="101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: 单圆角 6">
            <a:extLst>
              <a:ext uri="{FF2B5EF4-FFF2-40B4-BE49-F238E27FC236}">
                <a16:creationId xmlns:a16="http://schemas.microsoft.com/office/drawing/2014/main" id="{739EFB01-FF10-4D43-B583-7D41EBD6868C}"/>
              </a:ext>
            </a:extLst>
          </p:cNvPr>
          <p:cNvSpPr/>
          <p:nvPr userDrawn="1"/>
        </p:nvSpPr>
        <p:spPr>
          <a:xfrm>
            <a:off x="3708014" y="1974292"/>
            <a:ext cx="1877211" cy="1892451"/>
          </a:xfrm>
          <a:prstGeom prst="round1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矩形: 单圆角 8">
            <a:extLst>
              <a:ext uri="{FF2B5EF4-FFF2-40B4-BE49-F238E27FC236}">
                <a16:creationId xmlns:a16="http://schemas.microsoft.com/office/drawing/2014/main" id="{7C4180E3-3606-416D-BCA7-45B705A5C303}"/>
              </a:ext>
            </a:extLst>
          </p:cNvPr>
          <p:cNvSpPr/>
          <p:nvPr userDrawn="1"/>
        </p:nvSpPr>
        <p:spPr>
          <a:xfrm>
            <a:off x="6534221" y="1654711"/>
            <a:ext cx="1877211" cy="1892451"/>
          </a:xfrm>
          <a:prstGeom prst="round1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矩形: 单圆角 10">
            <a:extLst>
              <a:ext uri="{FF2B5EF4-FFF2-40B4-BE49-F238E27FC236}">
                <a16:creationId xmlns:a16="http://schemas.microsoft.com/office/drawing/2014/main" id="{ADDB5917-D32F-4F00-A278-D4787ADF3A0E}"/>
              </a:ext>
            </a:extLst>
          </p:cNvPr>
          <p:cNvSpPr/>
          <p:nvPr userDrawn="1"/>
        </p:nvSpPr>
        <p:spPr>
          <a:xfrm>
            <a:off x="9360429" y="1335130"/>
            <a:ext cx="1877211" cy="1892451"/>
          </a:xfrm>
          <a:prstGeom prst="round1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图片占位符 13">
            <a:extLst>
              <a:ext uri="{FF2B5EF4-FFF2-40B4-BE49-F238E27FC236}">
                <a16:creationId xmlns:a16="http://schemas.microsoft.com/office/drawing/2014/main" id="{92C380A7-EAD0-4C8B-A7C6-0EE7BA507A5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63621" y="1995488"/>
            <a:ext cx="1892300" cy="1892300"/>
          </a:xfrm>
          <a:prstGeom prst="round1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13">
            <a:extLst>
              <a:ext uri="{FF2B5EF4-FFF2-40B4-BE49-F238E27FC236}">
                <a16:creationId xmlns:a16="http://schemas.microsoft.com/office/drawing/2014/main" id="{1C1FFFD2-A2CE-4CDC-86AE-77496888AA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2217" y="1677988"/>
            <a:ext cx="1892300" cy="1892300"/>
          </a:xfrm>
          <a:prstGeom prst="round1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3">
            <a:extLst>
              <a:ext uri="{FF2B5EF4-FFF2-40B4-BE49-F238E27FC236}">
                <a16:creationId xmlns:a16="http://schemas.microsoft.com/office/drawing/2014/main" id="{2B341E65-CC3A-4E93-96E1-2B7AAF261CF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28750" y="1379003"/>
            <a:ext cx="1892300" cy="1892300"/>
          </a:xfrm>
          <a:prstGeom prst="round1Rect">
            <a:avLst/>
          </a:prstGeom>
        </p:spPr>
        <p:txBody>
          <a:bodyPr/>
          <a:lstStyle/>
          <a:p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BC1D3C7C-6DC9-46ED-A65F-782A846E5B56}"/>
              </a:ext>
            </a:extLst>
          </p:cNvPr>
          <p:cNvCxnSpPr>
            <a:cxnSpLocks/>
          </p:cNvCxnSpPr>
          <p:nvPr userDrawn="1"/>
        </p:nvCxnSpPr>
        <p:spPr>
          <a:xfrm>
            <a:off x="515938" y="6275386"/>
            <a:ext cx="8651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C4F30C7-4E12-40E8-9C5F-6C866392439C}"/>
              </a:ext>
            </a:extLst>
          </p:cNvPr>
          <p:cNvCxnSpPr>
            <a:cxnSpLocks/>
          </p:cNvCxnSpPr>
          <p:nvPr userDrawn="1"/>
        </p:nvCxnSpPr>
        <p:spPr>
          <a:xfrm>
            <a:off x="515938" y="6308725"/>
            <a:ext cx="1389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85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单圆角 4">
            <a:extLst>
              <a:ext uri="{FF2B5EF4-FFF2-40B4-BE49-F238E27FC236}">
                <a16:creationId xmlns:a16="http://schemas.microsoft.com/office/drawing/2014/main" id="{1BFF4BC3-A6CC-40D7-A99C-624DDF5C7320}"/>
              </a:ext>
            </a:extLst>
          </p:cNvPr>
          <p:cNvSpPr/>
          <p:nvPr userDrawn="1"/>
        </p:nvSpPr>
        <p:spPr>
          <a:xfrm flipH="1">
            <a:off x="815976" y="819959"/>
            <a:ext cx="3840162" cy="5250108"/>
          </a:xfrm>
          <a:prstGeom prst="round1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3F33BFD0-F65B-4A1E-B563-72B8570E2C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5938" y="820738"/>
            <a:ext cx="4038600" cy="52165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23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EB982D1-1B7E-4469-BA8B-47C2F475EFB8}"/>
              </a:ext>
            </a:extLst>
          </p:cNvPr>
          <p:cNvCxnSpPr>
            <a:cxnSpLocks/>
          </p:cNvCxnSpPr>
          <p:nvPr userDrawn="1"/>
        </p:nvCxnSpPr>
        <p:spPr>
          <a:xfrm>
            <a:off x="3353176" y="558349"/>
            <a:ext cx="572102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C4E69CE2-D97B-4042-8BF1-8D0EFCCBF8EB}"/>
              </a:ext>
            </a:extLst>
          </p:cNvPr>
          <p:cNvSpPr txBox="1"/>
          <p:nvPr userDrawn="1"/>
        </p:nvSpPr>
        <p:spPr>
          <a:xfrm>
            <a:off x="4080062" y="1661648"/>
            <a:ext cx="40318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spc="300">
                <a:solidFill>
                  <a:schemeClr val="bg1">
                    <a:lumMod val="95000"/>
                  </a:schemeClr>
                </a:solidFill>
              </a:rPr>
              <a:t>BUSINESS</a:t>
            </a:r>
            <a:endParaRPr lang="zh-CN" altLang="en-US" sz="5400" b="1" spc="3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2D99C36-8C74-4D4D-ABD0-A48C1654FCA5}"/>
              </a:ext>
            </a:extLst>
          </p:cNvPr>
          <p:cNvSpPr txBox="1"/>
          <p:nvPr userDrawn="1"/>
        </p:nvSpPr>
        <p:spPr>
          <a:xfrm>
            <a:off x="2184401" y="1851763"/>
            <a:ext cx="78231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b="1" spc="30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rPr>
              <a:t>THANK YOU</a:t>
            </a:r>
            <a:endParaRPr lang="zh-CN" altLang="en-US" sz="8800" spc="300">
              <a:gradFill flip="none" rotWithShape="1">
                <a:gsLst>
                  <a:gs pos="0">
                    <a:schemeClr val="accent4"/>
                  </a:gs>
                  <a:gs pos="100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9EF91E0-66BC-4DD8-8F03-4128957A85AA}"/>
              </a:ext>
            </a:extLst>
          </p:cNvPr>
          <p:cNvSpPr txBox="1"/>
          <p:nvPr userDrawn="1"/>
        </p:nvSpPr>
        <p:spPr>
          <a:xfrm>
            <a:off x="5101502" y="3079656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感謝聆聽</a:t>
            </a:r>
            <a:endParaRPr lang="zh-CN" altLang="en-US" sz="32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D1C66B2D-9BF3-471A-9C57-A081A10B9EC4}"/>
              </a:ext>
            </a:extLst>
          </p:cNvPr>
          <p:cNvCxnSpPr>
            <a:cxnSpLocks/>
          </p:cNvCxnSpPr>
          <p:nvPr userDrawn="1"/>
        </p:nvCxnSpPr>
        <p:spPr>
          <a:xfrm>
            <a:off x="5788079" y="3782176"/>
            <a:ext cx="6158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23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941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9B5C33-B418-AADB-4FE2-634F404204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8DDC761-70C1-F1E6-C65B-0ED234E18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43422ED-2D71-1590-9022-BC01987B8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474C3-6D66-4E8A-B21F-F06A99107283}" type="datetimeFigureOut">
              <a:rPr lang="zh-TW" altLang="en-US" smtClean="0"/>
              <a:t>2024/1/14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28C7F9E-F84B-1286-2B6E-CC57E5447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AD9A8A6-383B-3390-7742-7684A1B21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FC7EB-00D1-4B95-9B32-424880137C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54574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642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3412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400">
                <a:solidFill>
                  <a:srgbClr val="FFFFFF"/>
                </a:solidFill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defTabSz="609585">
              <a:lnSpc>
                <a:spcPct val="130000"/>
              </a:lnSpc>
            </a:pP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400" err="1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433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3B24C61E-865D-4157-8BA3-04E761DE43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5938" y="831491"/>
            <a:ext cx="4140200" cy="523910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A4FA675-5B94-46BA-B646-3E4B5EC15D36}"/>
              </a:ext>
            </a:extLst>
          </p:cNvPr>
          <p:cNvSpPr txBox="1"/>
          <p:nvPr userDrawn="1"/>
        </p:nvSpPr>
        <p:spPr>
          <a:xfrm>
            <a:off x="6554354" y="2280861"/>
            <a:ext cx="2661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>
                    <a:lumMod val="95000"/>
                  </a:schemeClr>
                </a:solidFill>
              </a:rPr>
              <a:t>CONTENT</a:t>
            </a:r>
            <a:endParaRPr lang="zh-CN" altLang="en-US" sz="4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E85D308-1056-4A6B-8181-8774C31DB965}"/>
              </a:ext>
            </a:extLst>
          </p:cNvPr>
          <p:cNvCxnSpPr>
            <a:cxnSpLocks/>
          </p:cNvCxnSpPr>
          <p:nvPr userDrawn="1"/>
        </p:nvCxnSpPr>
        <p:spPr>
          <a:xfrm>
            <a:off x="3700828" y="558349"/>
            <a:ext cx="572102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D37242A-7BA7-4E7C-A1BD-034006950A71}"/>
              </a:ext>
            </a:extLst>
          </p:cNvPr>
          <p:cNvCxnSpPr>
            <a:cxnSpLocks/>
          </p:cNvCxnSpPr>
          <p:nvPr userDrawn="1"/>
        </p:nvCxnSpPr>
        <p:spPr>
          <a:xfrm>
            <a:off x="515938" y="6275386"/>
            <a:ext cx="8651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6A4C8E1-D222-44FC-AB26-088EA29C150C}"/>
              </a:ext>
            </a:extLst>
          </p:cNvPr>
          <p:cNvCxnSpPr>
            <a:cxnSpLocks/>
          </p:cNvCxnSpPr>
          <p:nvPr userDrawn="1"/>
        </p:nvCxnSpPr>
        <p:spPr>
          <a:xfrm>
            <a:off x="515938" y="6308725"/>
            <a:ext cx="1389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: 单圆角 9">
            <a:extLst>
              <a:ext uri="{FF2B5EF4-FFF2-40B4-BE49-F238E27FC236}">
                <a16:creationId xmlns:a16="http://schemas.microsoft.com/office/drawing/2014/main" id="{61741169-19BB-46D7-B869-FF844E87AB6D}"/>
              </a:ext>
            </a:extLst>
          </p:cNvPr>
          <p:cNvSpPr/>
          <p:nvPr userDrawn="1"/>
        </p:nvSpPr>
        <p:spPr>
          <a:xfrm>
            <a:off x="4656138" y="1047422"/>
            <a:ext cx="2171272" cy="830998"/>
          </a:xfrm>
          <a:prstGeom prst="round1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" sx="101000" sy="101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2B3D1D2-D133-440F-9376-AB6FD7E25FA1}"/>
              </a:ext>
            </a:extLst>
          </p:cNvPr>
          <p:cNvSpPr txBox="1"/>
          <p:nvPr userDrawn="1"/>
        </p:nvSpPr>
        <p:spPr>
          <a:xfrm>
            <a:off x="4946949" y="1047422"/>
            <a:ext cx="1569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b="1" spc="600" dirty="0">
                <a:solidFill>
                  <a:schemeClr val="bg1"/>
                </a:solidFill>
              </a:rPr>
              <a:t>大綱</a:t>
            </a:r>
            <a:endParaRPr lang="zh-CN" altLang="en-US" sz="4800" b="1" spc="600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B9D39F4-6E28-47B2-A140-E89087D01850}"/>
              </a:ext>
            </a:extLst>
          </p:cNvPr>
          <p:cNvSpPr txBox="1"/>
          <p:nvPr/>
        </p:nvSpPr>
        <p:spPr>
          <a:xfrm>
            <a:off x="4667274" y="2315170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chemeClr val="bg1">
                    <a:lumMod val="75000"/>
                  </a:schemeClr>
                </a:solidFill>
              </a:rPr>
              <a:t>01.</a:t>
            </a:r>
            <a:endParaRPr lang="zh-CN" altLang="en-US" sz="2800" b="1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D79D155-0795-44F9-812B-E906AED3126D}"/>
              </a:ext>
            </a:extLst>
          </p:cNvPr>
          <p:cNvCxnSpPr>
            <a:cxnSpLocks/>
          </p:cNvCxnSpPr>
          <p:nvPr/>
        </p:nvCxnSpPr>
        <p:spPr>
          <a:xfrm>
            <a:off x="4761455" y="2315170"/>
            <a:ext cx="56537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FE5CF594-75F3-4A71-AB0D-7B4EAC5E18BE}"/>
              </a:ext>
            </a:extLst>
          </p:cNvPr>
          <p:cNvSpPr txBox="1"/>
          <p:nvPr/>
        </p:nvSpPr>
        <p:spPr>
          <a:xfrm>
            <a:off x="4692526" y="3297656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chemeClr val="bg1">
                    <a:lumMod val="75000"/>
                  </a:schemeClr>
                </a:solidFill>
              </a:rPr>
              <a:t>02.</a:t>
            </a:r>
            <a:endParaRPr lang="zh-CN" altLang="en-US" sz="2800" b="1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067417F-47C5-4CB8-B1E7-6601DA2FDDA6}"/>
              </a:ext>
            </a:extLst>
          </p:cNvPr>
          <p:cNvCxnSpPr>
            <a:cxnSpLocks/>
          </p:cNvCxnSpPr>
          <p:nvPr/>
        </p:nvCxnSpPr>
        <p:spPr>
          <a:xfrm>
            <a:off x="4786707" y="3297656"/>
            <a:ext cx="56537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3450088A-DF60-4981-A53D-A3B7A0C379C3}"/>
              </a:ext>
            </a:extLst>
          </p:cNvPr>
          <p:cNvSpPr txBox="1"/>
          <p:nvPr/>
        </p:nvSpPr>
        <p:spPr>
          <a:xfrm>
            <a:off x="4680057" y="4292554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chemeClr val="bg1">
                    <a:lumMod val="75000"/>
                  </a:schemeClr>
                </a:solidFill>
              </a:rPr>
              <a:t>03.</a:t>
            </a:r>
            <a:endParaRPr lang="zh-CN" altLang="en-US" sz="2800" b="1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367CF2F8-A6F3-4DB1-B6BD-CBFF4850F412}"/>
              </a:ext>
            </a:extLst>
          </p:cNvPr>
          <p:cNvCxnSpPr>
            <a:cxnSpLocks/>
          </p:cNvCxnSpPr>
          <p:nvPr/>
        </p:nvCxnSpPr>
        <p:spPr>
          <a:xfrm>
            <a:off x="4774238" y="4292554"/>
            <a:ext cx="56537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61AEE506-39A7-48BD-B5E3-00166C7FC2F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352077" y="2367491"/>
            <a:ext cx="14157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zh-CN" altLang="en-US"/>
              <a:t>输入标题</a:t>
            </a:r>
          </a:p>
        </p:txBody>
      </p:sp>
      <p:sp>
        <p:nvSpPr>
          <p:cNvPr id="26" name="文本占位符 24">
            <a:extLst>
              <a:ext uri="{FF2B5EF4-FFF2-40B4-BE49-F238E27FC236}">
                <a16:creationId xmlns:a16="http://schemas.microsoft.com/office/drawing/2014/main" id="{019AC669-4DD5-4487-BA72-7385CB7C55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52077" y="3349977"/>
            <a:ext cx="14157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zh-CN" altLang="en-US"/>
              <a:t>输入标题</a:t>
            </a:r>
          </a:p>
        </p:txBody>
      </p:sp>
      <p:sp>
        <p:nvSpPr>
          <p:cNvPr id="27" name="文本占位符 24">
            <a:extLst>
              <a:ext uri="{FF2B5EF4-FFF2-40B4-BE49-F238E27FC236}">
                <a16:creationId xmlns:a16="http://schemas.microsoft.com/office/drawing/2014/main" id="{5BEC7A16-0208-4416-9FBB-32285744D4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26825" y="4344875"/>
            <a:ext cx="14157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zh-CN" altLang="en-US"/>
              <a:t>输入标题</a:t>
            </a:r>
          </a:p>
        </p:txBody>
      </p:sp>
      <p:sp>
        <p:nvSpPr>
          <p:cNvPr id="2" name="文本框 21">
            <a:extLst>
              <a:ext uri="{FF2B5EF4-FFF2-40B4-BE49-F238E27FC236}">
                <a16:creationId xmlns:a16="http://schemas.microsoft.com/office/drawing/2014/main" id="{CCBC74BE-CBFF-B243-746D-760047386D5B}"/>
              </a:ext>
            </a:extLst>
          </p:cNvPr>
          <p:cNvSpPr txBox="1"/>
          <p:nvPr userDrawn="1"/>
        </p:nvSpPr>
        <p:spPr>
          <a:xfrm>
            <a:off x="4718092" y="5222719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75000"/>
                  </a:schemeClr>
                </a:solidFill>
              </a:rPr>
              <a:t>04.</a:t>
            </a:r>
            <a:endParaRPr lang="zh-CN" altLang="en-US" sz="2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" name="直接连接符 22">
            <a:extLst>
              <a:ext uri="{FF2B5EF4-FFF2-40B4-BE49-F238E27FC236}">
                <a16:creationId xmlns:a16="http://schemas.microsoft.com/office/drawing/2014/main" id="{8B7B7114-AF14-D573-0B6B-34D011A7EED3}"/>
              </a:ext>
            </a:extLst>
          </p:cNvPr>
          <p:cNvCxnSpPr>
            <a:cxnSpLocks/>
          </p:cNvCxnSpPr>
          <p:nvPr userDrawn="1"/>
        </p:nvCxnSpPr>
        <p:spPr>
          <a:xfrm>
            <a:off x="4812273" y="5222719"/>
            <a:ext cx="56537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24">
            <a:extLst>
              <a:ext uri="{FF2B5EF4-FFF2-40B4-BE49-F238E27FC236}">
                <a16:creationId xmlns:a16="http://schemas.microsoft.com/office/drawing/2014/main" id="{8584E5EB-6668-32EB-8963-EE564D287B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64860" y="5275040"/>
            <a:ext cx="14157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zh-CN" altLang="en-US"/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345644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939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免费下载更多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微软官方</a:t>
            </a:r>
            <a:r>
              <a:rPr lang="en-US" altLang="zh-CN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PPT</a:t>
            </a: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模板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8" name="图片 7" descr="图片包含 室内, 文字, 纵横字谜, 物体&#10;&#10;自动生成的说明">
            <a:extLst>
              <a:ext uri="{FF2B5EF4-FFF2-40B4-BE49-F238E27FC236}">
                <a16:creationId xmlns:a16="http://schemas.microsoft.com/office/drawing/2014/main" id="{2C93A5A6-170C-429C-ADC7-10414B48ECB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998" y="1935162"/>
            <a:ext cx="2987676" cy="298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70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识图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F32EC9-ED26-45EE-9DC4-21C3241FF7A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F84124-CE71-4190-B92C-B61E496F7B7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9B45288-397E-405A-A715-DCD4FE40DCE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0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单圆角 3">
            <a:extLst>
              <a:ext uri="{FF2B5EF4-FFF2-40B4-BE49-F238E27FC236}">
                <a16:creationId xmlns:a16="http://schemas.microsoft.com/office/drawing/2014/main" id="{DB28413B-0C49-4FEF-A408-0AFD4CEBEE6F}"/>
              </a:ext>
            </a:extLst>
          </p:cNvPr>
          <p:cNvSpPr/>
          <p:nvPr userDrawn="1"/>
        </p:nvSpPr>
        <p:spPr>
          <a:xfrm>
            <a:off x="515938" y="558349"/>
            <a:ext cx="357981" cy="158115"/>
          </a:xfrm>
          <a:prstGeom prst="round1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5FD6C9D-B8E6-45D9-8C64-FDA5AB6E0BFB}"/>
              </a:ext>
            </a:extLst>
          </p:cNvPr>
          <p:cNvSpPr txBox="1"/>
          <p:nvPr userDrawn="1"/>
        </p:nvSpPr>
        <p:spPr>
          <a:xfrm>
            <a:off x="475887" y="502059"/>
            <a:ext cx="4523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>
                <a:solidFill>
                  <a:schemeClr val="bg1"/>
                </a:solidFill>
              </a:rPr>
              <a:t>logo</a:t>
            </a:r>
            <a:endParaRPr lang="zh-CN" altLang="en-US" sz="1050">
              <a:solidFill>
                <a:schemeClr val="bg1"/>
              </a:solidFill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E85D308-1056-4A6B-8181-8774C31DB965}"/>
              </a:ext>
            </a:extLst>
          </p:cNvPr>
          <p:cNvCxnSpPr>
            <a:cxnSpLocks/>
          </p:cNvCxnSpPr>
          <p:nvPr userDrawn="1"/>
        </p:nvCxnSpPr>
        <p:spPr>
          <a:xfrm>
            <a:off x="3700828" y="558349"/>
            <a:ext cx="572102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D37242A-7BA7-4E7C-A1BD-034006950A71}"/>
              </a:ext>
            </a:extLst>
          </p:cNvPr>
          <p:cNvCxnSpPr>
            <a:cxnSpLocks/>
          </p:cNvCxnSpPr>
          <p:nvPr userDrawn="1"/>
        </p:nvCxnSpPr>
        <p:spPr>
          <a:xfrm>
            <a:off x="515938" y="6275386"/>
            <a:ext cx="8651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6A4C8E1-D222-44FC-AB26-088EA29C150C}"/>
              </a:ext>
            </a:extLst>
          </p:cNvPr>
          <p:cNvCxnSpPr>
            <a:cxnSpLocks/>
          </p:cNvCxnSpPr>
          <p:nvPr userDrawn="1"/>
        </p:nvCxnSpPr>
        <p:spPr>
          <a:xfrm>
            <a:off x="515938" y="6308725"/>
            <a:ext cx="1389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DB9D39F4-6E28-47B2-A140-E89087D01850}"/>
              </a:ext>
            </a:extLst>
          </p:cNvPr>
          <p:cNvSpPr txBox="1"/>
          <p:nvPr/>
        </p:nvSpPr>
        <p:spPr>
          <a:xfrm>
            <a:off x="5771649" y="3708068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chemeClr val="bg1">
                    <a:lumMod val="75000"/>
                  </a:schemeClr>
                </a:solidFill>
              </a:rPr>
              <a:t>01.</a:t>
            </a:r>
            <a:endParaRPr lang="zh-CN" altLang="en-US" sz="2800" b="1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D79D155-0795-44F9-812B-E906AED3126D}"/>
              </a:ext>
            </a:extLst>
          </p:cNvPr>
          <p:cNvCxnSpPr>
            <a:cxnSpLocks/>
          </p:cNvCxnSpPr>
          <p:nvPr/>
        </p:nvCxnSpPr>
        <p:spPr>
          <a:xfrm>
            <a:off x="5865830" y="3708068"/>
            <a:ext cx="56537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FE5CF594-75F3-4A71-AB0D-7B4EAC5E18BE}"/>
              </a:ext>
            </a:extLst>
          </p:cNvPr>
          <p:cNvSpPr txBox="1"/>
          <p:nvPr/>
        </p:nvSpPr>
        <p:spPr>
          <a:xfrm>
            <a:off x="8737045" y="3708068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chemeClr val="bg1">
                    <a:lumMod val="75000"/>
                  </a:schemeClr>
                </a:solidFill>
              </a:rPr>
              <a:t>02.</a:t>
            </a:r>
            <a:endParaRPr lang="zh-CN" altLang="en-US" sz="2800" b="1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067417F-47C5-4CB8-B1E7-6601DA2FDDA6}"/>
              </a:ext>
            </a:extLst>
          </p:cNvPr>
          <p:cNvCxnSpPr>
            <a:cxnSpLocks/>
          </p:cNvCxnSpPr>
          <p:nvPr/>
        </p:nvCxnSpPr>
        <p:spPr>
          <a:xfrm>
            <a:off x="8831226" y="3708068"/>
            <a:ext cx="56537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3450088A-DF60-4981-A53D-A3B7A0C379C3}"/>
              </a:ext>
            </a:extLst>
          </p:cNvPr>
          <p:cNvSpPr txBox="1"/>
          <p:nvPr/>
        </p:nvSpPr>
        <p:spPr>
          <a:xfrm>
            <a:off x="5809684" y="4653470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chemeClr val="bg1">
                    <a:lumMod val="75000"/>
                  </a:schemeClr>
                </a:solidFill>
              </a:rPr>
              <a:t>03.</a:t>
            </a:r>
            <a:endParaRPr lang="zh-CN" altLang="en-US" sz="2800" b="1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367CF2F8-A6F3-4DB1-B6BD-CBFF4850F412}"/>
              </a:ext>
            </a:extLst>
          </p:cNvPr>
          <p:cNvCxnSpPr>
            <a:cxnSpLocks/>
          </p:cNvCxnSpPr>
          <p:nvPr/>
        </p:nvCxnSpPr>
        <p:spPr>
          <a:xfrm>
            <a:off x="5903865" y="4653470"/>
            <a:ext cx="56537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61AEE506-39A7-48BD-B5E3-00166C7FC2F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456452" y="3760389"/>
            <a:ext cx="14157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zh-CN" altLang="en-US"/>
              <a:t>输入标题</a:t>
            </a:r>
          </a:p>
        </p:txBody>
      </p:sp>
      <p:sp>
        <p:nvSpPr>
          <p:cNvPr id="26" name="文本占位符 24">
            <a:extLst>
              <a:ext uri="{FF2B5EF4-FFF2-40B4-BE49-F238E27FC236}">
                <a16:creationId xmlns:a16="http://schemas.microsoft.com/office/drawing/2014/main" id="{019AC669-4DD5-4487-BA72-7385CB7C55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96596" y="3760389"/>
            <a:ext cx="14157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zh-CN" altLang="en-US"/>
              <a:t>输入标题</a:t>
            </a:r>
          </a:p>
        </p:txBody>
      </p:sp>
      <p:sp>
        <p:nvSpPr>
          <p:cNvPr id="27" name="文本占位符 24">
            <a:extLst>
              <a:ext uri="{FF2B5EF4-FFF2-40B4-BE49-F238E27FC236}">
                <a16:creationId xmlns:a16="http://schemas.microsoft.com/office/drawing/2014/main" id="{5BEC7A16-0208-4416-9FBB-32285744D4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56452" y="4705791"/>
            <a:ext cx="14157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zh-CN" altLang="en-US"/>
              <a:t>输入标题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F233E74-747A-444D-BE11-7D0FCF625478}"/>
              </a:ext>
            </a:extLst>
          </p:cNvPr>
          <p:cNvSpPr txBox="1"/>
          <p:nvPr userDrawn="1"/>
        </p:nvSpPr>
        <p:spPr>
          <a:xfrm>
            <a:off x="8737045" y="4653470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chemeClr val="bg1">
                    <a:lumMod val="75000"/>
                  </a:schemeClr>
                </a:solidFill>
              </a:rPr>
              <a:t>04.</a:t>
            </a:r>
            <a:endParaRPr lang="zh-CN" altLang="en-US" sz="2800" b="1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4023DD79-31BF-4CD4-A22D-DE2AB80D4FE1}"/>
              </a:ext>
            </a:extLst>
          </p:cNvPr>
          <p:cNvCxnSpPr>
            <a:cxnSpLocks/>
          </p:cNvCxnSpPr>
          <p:nvPr userDrawn="1"/>
        </p:nvCxnSpPr>
        <p:spPr>
          <a:xfrm>
            <a:off x="8831226" y="4653470"/>
            <a:ext cx="56537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占位符 24">
            <a:extLst>
              <a:ext uri="{FF2B5EF4-FFF2-40B4-BE49-F238E27FC236}">
                <a16:creationId xmlns:a16="http://schemas.microsoft.com/office/drawing/2014/main" id="{BFED15DC-BA0B-4265-B9DA-C7EA49A8D6C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83813" y="4705791"/>
            <a:ext cx="14157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zh-CN" altLang="en-US"/>
              <a:t>输入标题</a:t>
            </a:r>
          </a:p>
        </p:txBody>
      </p:sp>
      <p:sp>
        <p:nvSpPr>
          <p:cNvPr id="28" name="图片占位符 11">
            <a:extLst>
              <a:ext uri="{FF2B5EF4-FFF2-40B4-BE49-F238E27FC236}">
                <a16:creationId xmlns:a16="http://schemas.microsoft.com/office/drawing/2014/main" id="{C718828E-6B41-428F-934B-89AFE5F01F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5938" y="831491"/>
            <a:ext cx="4140200" cy="523910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2118252-C306-40B0-84DC-D4800C13B6AE}"/>
              </a:ext>
            </a:extLst>
          </p:cNvPr>
          <p:cNvSpPr txBox="1"/>
          <p:nvPr userDrawn="1"/>
        </p:nvSpPr>
        <p:spPr>
          <a:xfrm>
            <a:off x="6554354" y="2280861"/>
            <a:ext cx="2661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>
                    <a:lumMod val="95000"/>
                  </a:schemeClr>
                </a:solidFill>
              </a:rPr>
              <a:t>CONTENT</a:t>
            </a:r>
            <a:endParaRPr lang="zh-CN" altLang="en-US" sz="4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矩形: 单圆角 29">
            <a:extLst>
              <a:ext uri="{FF2B5EF4-FFF2-40B4-BE49-F238E27FC236}">
                <a16:creationId xmlns:a16="http://schemas.microsoft.com/office/drawing/2014/main" id="{A89CE27E-EFD6-41A9-AF58-41B0A70D0968}"/>
              </a:ext>
            </a:extLst>
          </p:cNvPr>
          <p:cNvSpPr/>
          <p:nvPr userDrawn="1"/>
        </p:nvSpPr>
        <p:spPr>
          <a:xfrm>
            <a:off x="4656138" y="1723157"/>
            <a:ext cx="2171272" cy="830998"/>
          </a:xfrm>
          <a:prstGeom prst="round1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" sx="101000" sy="101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B92083D-6852-4D36-96AA-9B58D6E8817A}"/>
              </a:ext>
            </a:extLst>
          </p:cNvPr>
          <p:cNvSpPr txBox="1"/>
          <p:nvPr userDrawn="1"/>
        </p:nvSpPr>
        <p:spPr>
          <a:xfrm>
            <a:off x="4946949" y="1723157"/>
            <a:ext cx="1569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spc="600">
                <a:solidFill>
                  <a:schemeClr val="bg1"/>
                </a:solidFill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3316903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单圆角 3">
            <a:extLst>
              <a:ext uri="{FF2B5EF4-FFF2-40B4-BE49-F238E27FC236}">
                <a16:creationId xmlns:a16="http://schemas.microsoft.com/office/drawing/2014/main" id="{DB28413B-0C49-4FEF-A408-0AFD4CEBEE6F}"/>
              </a:ext>
            </a:extLst>
          </p:cNvPr>
          <p:cNvSpPr/>
          <p:nvPr userDrawn="1"/>
        </p:nvSpPr>
        <p:spPr>
          <a:xfrm>
            <a:off x="515938" y="558349"/>
            <a:ext cx="357981" cy="158115"/>
          </a:xfrm>
          <a:prstGeom prst="round1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5FD6C9D-B8E6-45D9-8C64-FDA5AB6E0BFB}"/>
              </a:ext>
            </a:extLst>
          </p:cNvPr>
          <p:cNvSpPr txBox="1"/>
          <p:nvPr userDrawn="1"/>
        </p:nvSpPr>
        <p:spPr>
          <a:xfrm>
            <a:off x="475887" y="502059"/>
            <a:ext cx="4523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>
                <a:solidFill>
                  <a:schemeClr val="bg1"/>
                </a:solidFill>
              </a:rPr>
              <a:t>logo</a:t>
            </a:r>
            <a:endParaRPr lang="zh-CN" altLang="en-US" sz="1050">
              <a:solidFill>
                <a:schemeClr val="bg1"/>
              </a:solidFill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E85D308-1056-4A6B-8181-8774C31DB965}"/>
              </a:ext>
            </a:extLst>
          </p:cNvPr>
          <p:cNvCxnSpPr>
            <a:cxnSpLocks/>
          </p:cNvCxnSpPr>
          <p:nvPr userDrawn="1"/>
        </p:nvCxnSpPr>
        <p:spPr>
          <a:xfrm>
            <a:off x="3700828" y="558349"/>
            <a:ext cx="572102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D37242A-7BA7-4E7C-A1BD-034006950A71}"/>
              </a:ext>
            </a:extLst>
          </p:cNvPr>
          <p:cNvCxnSpPr>
            <a:cxnSpLocks/>
          </p:cNvCxnSpPr>
          <p:nvPr userDrawn="1"/>
        </p:nvCxnSpPr>
        <p:spPr>
          <a:xfrm>
            <a:off x="515938" y="6275386"/>
            <a:ext cx="8651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6A4C8E1-D222-44FC-AB26-088EA29C150C}"/>
              </a:ext>
            </a:extLst>
          </p:cNvPr>
          <p:cNvCxnSpPr>
            <a:cxnSpLocks/>
          </p:cNvCxnSpPr>
          <p:nvPr userDrawn="1"/>
        </p:nvCxnSpPr>
        <p:spPr>
          <a:xfrm>
            <a:off x="515938" y="6308725"/>
            <a:ext cx="1389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DB9D39F4-6E28-47B2-A140-E89087D01850}"/>
              </a:ext>
            </a:extLst>
          </p:cNvPr>
          <p:cNvSpPr txBox="1"/>
          <p:nvPr/>
        </p:nvSpPr>
        <p:spPr>
          <a:xfrm>
            <a:off x="4909111" y="3708068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chemeClr val="bg1">
                    <a:lumMod val="75000"/>
                  </a:schemeClr>
                </a:solidFill>
              </a:rPr>
              <a:t>01.</a:t>
            </a:r>
            <a:endParaRPr lang="zh-CN" altLang="en-US" sz="2800" b="1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D79D155-0795-44F9-812B-E906AED3126D}"/>
              </a:ext>
            </a:extLst>
          </p:cNvPr>
          <p:cNvCxnSpPr>
            <a:cxnSpLocks/>
          </p:cNvCxnSpPr>
          <p:nvPr/>
        </p:nvCxnSpPr>
        <p:spPr>
          <a:xfrm>
            <a:off x="5003292" y="3708068"/>
            <a:ext cx="56537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FE5CF594-75F3-4A71-AB0D-7B4EAC5E18BE}"/>
              </a:ext>
            </a:extLst>
          </p:cNvPr>
          <p:cNvSpPr txBox="1"/>
          <p:nvPr/>
        </p:nvSpPr>
        <p:spPr>
          <a:xfrm>
            <a:off x="7199345" y="3708068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chemeClr val="bg1">
                    <a:lumMod val="75000"/>
                  </a:schemeClr>
                </a:solidFill>
              </a:rPr>
              <a:t>02.</a:t>
            </a:r>
            <a:endParaRPr lang="zh-CN" altLang="en-US" sz="2800" b="1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067417F-47C5-4CB8-B1E7-6601DA2FDDA6}"/>
              </a:ext>
            </a:extLst>
          </p:cNvPr>
          <p:cNvCxnSpPr>
            <a:cxnSpLocks/>
          </p:cNvCxnSpPr>
          <p:nvPr/>
        </p:nvCxnSpPr>
        <p:spPr>
          <a:xfrm>
            <a:off x="7293526" y="3708068"/>
            <a:ext cx="56537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3450088A-DF60-4981-A53D-A3B7A0C379C3}"/>
              </a:ext>
            </a:extLst>
          </p:cNvPr>
          <p:cNvSpPr txBox="1"/>
          <p:nvPr/>
        </p:nvSpPr>
        <p:spPr>
          <a:xfrm>
            <a:off x="4947146" y="4653470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chemeClr val="bg1">
                    <a:lumMod val="75000"/>
                  </a:schemeClr>
                </a:solidFill>
              </a:rPr>
              <a:t>04.</a:t>
            </a:r>
            <a:endParaRPr lang="zh-CN" altLang="en-US" sz="2800" b="1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367CF2F8-A6F3-4DB1-B6BD-CBFF4850F412}"/>
              </a:ext>
            </a:extLst>
          </p:cNvPr>
          <p:cNvCxnSpPr>
            <a:cxnSpLocks/>
          </p:cNvCxnSpPr>
          <p:nvPr/>
        </p:nvCxnSpPr>
        <p:spPr>
          <a:xfrm>
            <a:off x="5041327" y="4653470"/>
            <a:ext cx="56537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61AEE506-39A7-48BD-B5E3-00166C7FC2F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593914" y="3760389"/>
            <a:ext cx="14157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zh-CN" altLang="en-US"/>
              <a:t>输入标题</a:t>
            </a:r>
          </a:p>
        </p:txBody>
      </p:sp>
      <p:sp>
        <p:nvSpPr>
          <p:cNvPr id="26" name="文本占位符 24">
            <a:extLst>
              <a:ext uri="{FF2B5EF4-FFF2-40B4-BE49-F238E27FC236}">
                <a16:creationId xmlns:a16="http://schemas.microsoft.com/office/drawing/2014/main" id="{019AC669-4DD5-4487-BA72-7385CB7C55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58896" y="3760389"/>
            <a:ext cx="14157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zh-CN" altLang="en-US"/>
              <a:t>输入标题</a:t>
            </a:r>
          </a:p>
        </p:txBody>
      </p:sp>
      <p:sp>
        <p:nvSpPr>
          <p:cNvPr id="27" name="文本占位符 24">
            <a:extLst>
              <a:ext uri="{FF2B5EF4-FFF2-40B4-BE49-F238E27FC236}">
                <a16:creationId xmlns:a16="http://schemas.microsoft.com/office/drawing/2014/main" id="{5BEC7A16-0208-4416-9FBB-32285744D4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93914" y="4705791"/>
            <a:ext cx="14157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zh-CN" altLang="en-US"/>
              <a:t>输入标题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F233E74-747A-444D-BE11-7D0FCF625478}"/>
              </a:ext>
            </a:extLst>
          </p:cNvPr>
          <p:cNvSpPr txBox="1"/>
          <p:nvPr userDrawn="1"/>
        </p:nvSpPr>
        <p:spPr>
          <a:xfrm>
            <a:off x="7199345" y="4653470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chemeClr val="bg1">
                    <a:lumMod val="75000"/>
                  </a:schemeClr>
                </a:solidFill>
              </a:rPr>
              <a:t>05.</a:t>
            </a:r>
            <a:endParaRPr lang="zh-CN" altLang="en-US" sz="2800" b="1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4023DD79-31BF-4CD4-A22D-DE2AB80D4FE1}"/>
              </a:ext>
            </a:extLst>
          </p:cNvPr>
          <p:cNvCxnSpPr>
            <a:cxnSpLocks/>
          </p:cNvCxnSpPr>
          <p:nvPr userDrawn="1"/>
        </p:nvCxnSpPr>
        <p:spPr>
          <a:xfrm>
            <a:off x="7293526" y="4653470"/>
            <a:ext cx="56537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占位符 24">
            <a:extLst>
              <a:ext uri="{FF2B5EF4-FFF2-40B4-BE49-F238E27FC236}">
                <a16:creationId xmlns:a16="http://schemas.microsoft.com/office/drawing/2014/main" id="{BFED15DC-BA0B-4265-B9DA-C7EA49A8D6C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46113" y="4705791"/>
            <a:ext cx="14157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zh-CN" altLang="en-US"/>
              <a:t>输入标题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26FBECE-6798-4760-9368-E64C0E271923}"/>
              </a:ext>
            </a:extLst>
          </p:cNvPr>
          <p:cNvSpPr txBox="1"/>
          <p:nvPr userDrawn="1"/>
        </p:nvSpPr>
        <p:spPr>
          <a:xfrm>
            <a:off x="9511152" y="3708068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chemeClr val="bg1">
                    <a:lumMod val="75000"/>
                  </a:schemeClr>
                </a:solidFill>
              </a:rPr>
              <a:t>03.</a:t>
            </a:r>
            <a:endParaRPr lang="zh-CN" altLang="en-US" sz="2800" b="1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2F554703-7710-4DDE-AE09-E55BF973D4B8}"/>
              </a:ext>
            </a:extLst>
          </p:cNvPr>
          <p:cNvCxnSpPr>
            <a:cxnSpLocks/>
          </p:cNvCxnSpPr>
          <p:nvPr userDrawn="1"/>
        </p:nvCxnSpPr>
        <p:spPr>
          <a:xfrm>
            <a:off x="9605333" y="3708068"/>
            <a:ext cx="56537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占位符 24">
            <a:extLst>
              <a:ext uri="{FF2B5EF4-FFF2-40B4-BE49-F238E27FC236}">
                <a16:creationId xmlns:a16="http://schemas.microsoft.com/office/drawing/2014/main" id="{45C4ACE0-72F5-413E-9D7E-64C20CA315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70703" y="3760389"/>
            <a:ext cx="14157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zh-CN" altLang="en-US"/>
              <a:t>输入标题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477F6E1-A1D4-450D-9AA2-585F1B298286}"/>
              </a:ext>
            </a:extLst>
          </p:cNvPr>
          <p:cNvSpPr txBox="1"/>
          <p:nvPr userDrawn="1"/>
        </p:nvSpPr>
        <p:spPr>
          <a:xfrm>
            <a:off x="9511152" y="4653470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chemeClr val="bg1">
                    <a:lumMod val="75000"/>
                  </a:schemeClr>
                </a:solidFill>
              </a:rPr>
              <a:t>06.</a:t>
            </a:r>
            <a:endParaRPr lang="zh-CN" altLang="en-US" sz="2800" b="1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CA7D3568-959C-4622-B13B-22906D42D839}"/>
              </a:ext>
            </a:extLst>
          </p:cNvPr>
          <p:cNvCxnSpPr>
            <a:cxnSpLocks/>
          </p:cNvCxnSpPr>
          <p:nvPr userDrawn="1"/>
        </p:nvCxnSpPr>
        <p:spPr>
          <a:xfrm>
            <a:off x="9605333" y="4653470"/>
            <a:ext cx="56537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占位符 24">
            <a:extLst>
              <a:ext uri="{FF2B5EF4-FFF2-40B4-BE49-F238E27FC236}">
                <a16:creationId xmlns:a16="http://schemas.microsoft.com/office/drawing/2014/main" id="{E78FE0AE-08BA-4709-A276-CFBECF391E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57920" y="4705791"/>
            <a:ext cx="14157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zh-CN" altLang="en-US"/>
              <a:t>输入标题</a:t>
            </a:r>
          </a:p>
        </p:txBody>
      </p:sp>
      <p:sp>
        <p:nvSpPr>
          <p:cNvPr id="34" name="图片占位符 11">
            <a:extLst>
              <a:ext uri="{FF2B5EF4-FFF2-40B4-BE49-F238E27FC236}">
                <a16:creationId xmlns:a16="http://schemas.microsoft.com/office/drawing/2014/main" id="{CEA0B93C-EDC4-475D-8D87-07E04D8DEBE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5938" y="831491"/>
            <a:ext cx="4140200" cy="523910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ABD6005-F0E5-40EB-A6BD-0E7D7D7AB2BD}"/>
              </a:ext>
            </a:extLst>
          </p:cNvPr>
          <p:cNvSpPr txBox="1"/>
          <p:nvPr userDrawn="1"/>
        </p:nvSpPr>
        <p:spPr>
          <a:xfrm>
            <a:off x="6554354" y="2280861"/>
            <a:ext cx="2661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>
                    <a:lumMod val="95000"/>
                  </a:schemeClr>
                </a:solidFill>
              </a:rPr>
              <a:t>CONTENT</a:t>
            </a:r>
            <a:endParaRPr lang="zh-CN" altLang="en-US" sz="4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6" name="矩形: 单圆角 35">
            <a:extLst>
              <a:ext uri="{FF2B5EF4-FFF2-40B4-BE49-F238E27FC236}">
                <a16:creationId xmlns:a16="http://schemas.microsoft.com/office/drawing/2014/main" id="{B786ABB5-21B4-4023-839F-D6070FC30FB6}"/>
              </a:ext>
            </a:extLst>
          </p:cNvPr>
          <p:cNvSpPr/>
          <p:nvPr userDrawn="1"/>
        </p:nvSpPr>
        <p:spPr>
          <a:xfrm>
            <a:off x="4656138" y="1723157"/>
            <a:ext cx="2171272" cy="830998"/>
          </a:xfrm>
          <a:prstGeom prst="round1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" sx="101000" sy="101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5FDC236-11D3-4F1F-9344-C78853414E2E}"/>
              </a:ext>
            </a:extLst>
          </p:cNvPr>
          <p:cNvSpPr txBox="1"/>
          <p:nvPr userDrawn="1"/>
        </p:nvSpPr>
        <p:spPr>
          <a:xfrm>
            <a:off x="4946949" y="1723157"/>
            <a:ext cx="1569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spc="600">
                <a:solidFill>
                  <a:schemeClr val="bg1"/>
                </a:solidFill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373219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单圆角 3">
            <a:extLst>
              <a:ext uri="{FF2B5EF4-FFF2-40B4-BE49-F238E27FC236}">
                <a16:creationId xmlns:a16="http://schemas.microsoft.com/office/drawing/2014/main" id="{2ECBEE46-0513-4D09-8FEF-C19FF4665DE7}"/>
              </a:ext>
            </a:extLst>
          </p:cNvPr>
          <p:cNvSpPr/>
          <p:nvPr userDrawn="1"/>
        </p:nvSpPr>
        <p:spPr>
          <a:xfrm>
            <a:off x="1208691" y="549275"/>
            <a:ext cx="3457902" cy="5759446"/>
          </a:xfrm>
          <a:prstGeom prst="round1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" sx="101000" sy="101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EE26CB0F-56CC-4C2A-B0F7-AB8E72CF8E9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6395" y="235489"/>
            <a:ext cx="3722494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496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/>
              <a:t>1</a:t>
            </a:r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185A174-8A2F-458E-8299-4BA7A250FFE1}"/>
              </a:ext>
            </a:extLst>
          </p:cNvPr>
          <p:cNvCxnSpPr>
            <a:cxnSpLocks/>
          </p:cNvCxnSpPr>
          <p:nvPr userDrawn="1"/>
        </p:nvCxnSpPr>
        <p:spPr>
          <a:xfrm>
            <a:off x="5028421" y="3429000"/>
            <a:ext cx="572102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5D272A5F-985B-42CB-A9EF-82EE5F9C4C1F}"/>
              </a:ext>
            </a:extLst>
          </p:cNvPr>
          <p:cNvSpPr txBox="1"/>
          <p:nvPr userDrawn="1"/>
        </p:nvSpPr>
        <p:spPr>
          <a:xfrm>
            <a:off x="4931185" y="2428903"/>
            <a:ext cx="40318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spc="300">
                <a:solidFill>
                  <a:schemeClr val="bg1">
                    <a:lumMod val="95000"/>
                  </a:schemeClr>
                </a:solidFill>
              </a:rPr>
              <a:t>BUSINESS</a:t>
            </a:r>
            <a:endParaRPr lang="zh-CN" altLang="en-US" sz="5400" b="1" spc="30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D03E526-9C92-4904-8D56-B8FF4EAA898E}"/>
              </a:ext>
            </a:extLst>
          </p:cNvPr>
          <p:cNvGrpSpPr/>
          <p:nvPr userDrawn="1"/>
        </p:nvGrpSpPr>
        <p:grpSpPr>
          <a:xfrm flipH="1">
            <a:off x="11537157" y="6268693"/>
            <a:ext cx="138906" cy="33339"/>
            <a:chOff x="1842295" y="6656386"/>
            <a:chExt cx="138906" cy="33339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D1F11955-0171-4468-8080-08BF037D47F4}"/>
                </a:ext>
              </a:extLst>
            </p:cNvPr>
            <p:cNvCxnSpPr>
              <a:cxnSpLocks/>
            </p:cNvCxnSpPr>
            <p:nvPr/>
          </p:nvCxnSpPr>
          <p:spPr>
            <a:xfrm>
              <a:off x="1842295" y="6656386"/>
              <a:ext cx="8651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6413A5D8-409F-4DD5-A7AB-50AB1FA23595}"/>
                </a:ext>
              </a:extLst>
            </p:cNvPr>
            <p:cNvCxnSpPr>
              <a:cxnSpLocks/>
            </p:cNvCxnSpPr>
            <p:nvPr/>
          </p:nvCxnSpPr>
          <p:spPr>
            <a:xfrm>
              <a:off x="1842295" y="6689725"/>
              <a:ext cx="138906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188479CB-FB6F-4E65-B4DA-D5E07437D4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17130" y="3856010"/>
            <a:ext cx="2971801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kumimoji="0" lang="zh-CN" altLang="en-US" sz="4800" b="1" i="0" u="none" strike="noStrike" cap="none" spc="60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zh-CN" altLang="en-US"/>
              <a:t>输入标题</a:t>
            </a:r>
          </a:p>
        </p:txBody>
      </p:sp>
      <p:sp>
        <p:nvSpPr>
          <p:cNvPr id="19" name="文本占位符 17">
            <a:extLst>
              <a:ext uri="{FF2B5EF4-FFF2-40B4-BE49-F238E27FC236}">
                <a16:creationId xmlns:a16="http://schemas.microsoft.com/office/drawing/2014/main" id="{C63F9206-621B-4516-86CF-1B549397C65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7130" y="4587740"/>
            <a:ext cx="832279" cy="2862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lang="zh-CN" alt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defTabSz="914377"/>
            <a:r>
              <a:rPr lang="en-US" altLang="zh-CN"/>
              <a:t>Add title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140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328D5AE-0697-48D5-8ED5-284AF6CF96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462423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defTabSz="914377"/>
            <a:r>
              <a:rPr lang="zh-TW" altLang="en-US" dirty="0"/>
              <a:t>輸入標題</a:t>
            </a:r>
            <a:endParaRPr lang="zh-CN" altLang="en-US" dirty="0"/>
          </a:p>
        </p:txBody>
      </p:sp>
      <p:sp>
        <p:nvSpPr>
          <p:cNvPr id="5" name="矩形: 单圆角 4">
            <a:extLst>
              <a:ext uri="{FF2B5EF4-FFF2-40B4-BE49-F238E27FC236}">
                <a16:creationId xmlns:a16="http://schemas.microsoft.com/office/drawing/2014/main" id="{4018856F-7528-4780-A5A0-19B45B30F2C7}"/>
              </a:ext>
            </a:extLst>
          </p:cNvPr>
          <p:cNvSpPr/>
          <p:nvPr userDrawn="1"/>
        </p:nvSpPr>
        <p:spPr>
          <a:xfrm>
            <a:off x="0" y="520020"/>
            <a:ext cx="515938" cy="346075"/>
          </a:xfrm>
          <a:prstGeom prst="round1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" sx="101000" sy="101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202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847E1627-DD08-480B-831E-24480DA9808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5938" y="1347726"/>
            <a:ext cx="11172825" cy="27511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328D5AE-0697-48D5-8ED5-284AF6CF96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462423"/>
            <a:ext cx="4339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defTabSz="914377"/>
            <a:r>
              <a:rPr lang="zh-CN" altLang="en-US"/>
              <a:t>输入标题（建议结论先行）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9CDB8A5-0968-4356-85F2-A39975E63BC5}"/>
              </a:ext>
            </a:extLst>
          </p:cNvPr>
          <p:cNvGrpSpPr/>
          <p:nvPr userDrawn="1"/>
        </p:nvGrpSpPr>
        <p:grpSpPr>
          <a:xfrm>
            <a:off x="11291032" y="502059"/>
            <a:ext cx="452368" cy="261610"/>
            <a:chOff x="475887" y="502059"/>
            <a:chExt cx="452368" cy="261610"/>
          </a:xfrm>
        </p:grpSpPr>
        <p:sp>
          <p:nvSpPr>
            <p:cNvPr id="3" name="矩形: 单圆角 2">
              <a:extLst>
                <a:ext uri="{FF2B5EF4-FFF2-40B4-BE49-F238E27FC236}">
                  <a16:creationId xmlns:a16="http://schemas.microsoft.com/office/drawing/2014/main" id="{8DAC5527-3FA6-45ED-9499-C8FDB71F4FB8}"/>
                </a:ext>
              </a:extLst>
            </p:cNvPr>
            <p:cNvSpPr/>
            <p:nvPr/>
          </p:nvSpPr>
          <p:spPr>
            <a:xfrm>
              <a:off x="515938" y="558349"/>
              <a:ext cx="357981" cy="158115"/>
            </a:xfrm>
            <a:prstGeom prst="round1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10140DD9-40F5-4AD2-BE74-22D84D7CD705}"/>
                </a:ext>
              </a:extLst>
            </p:cNvPr>
            <p:cNvSpPr txBox="1"/>
            <p:nvPr/>
          </p:nvSpPr>
          <p:spPr>
            <a:xfrm>
              <a:off x="475887" y="502059"/>
              <a:ext cx="4523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>
                  <a:solidFill>
                    <a:schemeClr val="bg1"/>
                  </a:solidFill>
                </a:rPr>
                <a:t>logo</a:t>
              </a:r>
              <a:endParaRPr lang="zh-CN" altLang="en-US" sz="1050">
                <a:solidFill>
                  <a:schemeClr val="bg1"/>
                </a:solidFill>
              </a:endParaRPr>
            </a:p>
          </p:txBody>
        </p:sp>
      </p:grpSp>
      <p:sp>
        <p:nvSpPr>
          <p:cNvPr id="5" name="矩形: 单圆角 4">
            <a:extLst>
              <a:ext uri="{FF2B5EF4-FFF2-40B4-BE49-F238E27FC236}">
                <a16:creationId xmlns:a16="http://schemas.microsoft.com/office/drawing/2014/main" id="{4018856F-7528-4780-A5A0-19B45B30F2C7}"/>
              </a:ext>
            </a:extLst>
          </p:cNvPr>
          <p:cNvSpPr/>
          <p:nvPr userDrawn="1"/>
        </p:nvSpPr>
        <p:spPr>
          <a:xfrm>
            <a:off x="0" y="520020"/>
            <a:ext cx="515938" cy="346075"/>
          </a:xfrm>
          <a:prstGeom prst="round1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" sx="101000" sy="101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255AB76-B8F4-4850-B76D-13DE068EA17C}"/>
              </a:ext>
            </a:extLst>
          </p:cNvPr>
          <p:cNvCxnSpPr>
            <a:cxnSpLocks/>
          </p:cNvCxnSpPr>
          <p:nvPr userDrawn="1"/>
        </p:nvCxnSpPr>
        <p:spPr>
          <a:xfrm>
            <a:off x="515938" y="6275386"/>
            <a:ext cx="8651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7763A8A-31B7-4BB5-A8BB-CC9093B8E344}"/>
              </a:ext>
            </a:extLst>
          </p:cNvPr>
          <p:cNvCxnSpPr>
            <a:cxnSpLocks/>
          </p:cNvCxnSpPr>
          <p:nvPr userDrawn="1"/>
        </p:nvCxnSpPr>
        <p:spPr>
          <a:xfrm>
            <a:off x="515938" y="6308725"/>
            <a:ext cx="1389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83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328D5AE-0697-48D5-8ED5-284AF6CF96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462423"/>
            <a:ext cx="4339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defTabSz="914377"/>
            <a:r>
              <a:rPr lang="zh-CN" altLang="en-US"/>
              <a:t>输入标题（建议结论先行）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9CDB8A5-0968-4356-85F2-A39975E63BC5}"/>
              </a:ext>
            </a:extLst>
          </p:cNvPr>
          <p:cNvGrpSpPr/>
          <p:nvPr userDrawn="1"/>
        </p:nvGrpSpPr>
        <p:grpSpPr>
          <a:xfrm>
            <a:off x="11291032" y="502059"/>
            <a:ext cx="452368" cy="261610"/>
            <a:chOff x="475887" y="502059"/>
            <a:chExt cx="452368" cy="261610"/>
          </a:xfrm>
        </p:grpSpPr>
        <p:sp>
          <p:nvSpPr>
            <p:cNvPr id="3" name="矩形: 单圆角 2">
              <a:extLst>
                <a:ext uri="{FF2B5EF4-FFF2-40B4-BE49-F238E27FC236}">
                  <a16:creationId xmlns:a16="http://schemas.microsoft.com/office/drawing/2014/main" id="{8DAC5527-3FA6-45ED-9499-C8FDB71F4FB8}"/>
                </a:ext>
              </a:extLst>
            </p:cNvPr>
            <p:cNvSpPr/>
            <p:nvPr/>
          </p:nvSpPr>
          <p:spPr>
            <a:xfrm>
              <a:off x="515938" y="558349"/>
              <a:ext cx="357981" cy="158115"/>
            </a:xfrm>
            <a:prstGeom prst="round1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10140DD9-40F5-4AD2-BE74-22D84D7CD705}"/>
                </a:ext>
              </a:extLst>
            </p:cNvPr>
            <p:cNvSpPr txBox="1"/>
            <p:nvPr/>
          </p:nvSpPr>
          <p:spPr>
            <a:xfrm>
              <a:off x="475887" y="502059"/>
              <a:ext cx="4523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>
                  <a:solidFill>
                    <a:schemeClr val="bg1"/>
                  </a:solidFill>
                </a:rPr>
                <a:t>logo</a:t>
              </a:r>
              <a:endParaRPr lang="zh-CN" altLang="en-US" sz="1050">
                <a:solidFill>
                  <a:schemeClr val="bg1"/>
                </a:solidFill>
              </a:endParaRPr>
            </a:p>
          </p:txBody>
        </p:sp>
      </p:grpSp>
      <p:sp>
        <p:nvSpPr>
          <p:cNvPr id="5" name="矩形: 单圆角 4">
            <a:extLst>
              <a:ext uri="{FF2B5EF4-FFF2-40B4-BE49-F238E27FC236}">
                <a16:creationId xmlns:a16="http://schemas.microsoft.com/office/drawing/2014/main" id="{4018856F-7528-4780-A5A0-19B45B30F2C7}"/>
              </a:ext>
            </a:extLst>
          </p:cNvPr>
          <p:cNvSpPr/>
          <p:nvPr userDrawn="1"/>
        </p:nvSpPr>
        <p:spPr>
          <a:xfrm>
            <a:off x="0" y="520020"/>
            <a:ext cx="515938" cy="346075"/>
          </a:xfrm>
          <a:prstGeom prst="round1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" sx="101000" sy="101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255AB76-B8F4-4850-B76D-13DE068EA17C}"/>
              </a:ext>
            </a:extLst>
          </p:cNvPr>
          <p:cNvCxnSpPr>
            <a:cxnSpLocks/>
          </p:cNvCxnSpPr>
          <p:nvPr userDrawn="1"/>
        </p:nvCxnSpPr>
        <p:spPr>
          <a:xfrm>
            <a:off x="515938" y="6275386"/>
            <a:ext cx="8651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7763A8A-31B7-4BB5-A8BB-CC9093B8E344}"/>
              </a:ext>
            </a:extLst>
          </p:cNvPr>
          <p:cNvCxnSpPr>
            <a:cxnSpLocks/>
          </p:cNvCxnSpPr>
          <p:nvPr userDrawn="1"/>
        </p:nvCxnSpPr>
        <p:spPr>
          <a:xfrm>
            <a:off x="515938" y="6308725"/>
            <a:ext cx="1389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74832E50-73EF-45E1-8ADE-1CA138BEE9E4}"/>
              </a:ext>
            </a:extLst>
          </p:cNvPr>
          <p:cNvSpPr/>
          <p:nvPr userDrawn="1"/>
        </p:nvSpPr>
        <p:spPr>
          <a:xfrm>
            <a:off x="1528273" y="1491411"/>
            <a:ext cx="1671316" cy="1671316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21157F2-58AA-4285-9C2A-61513841C45C}"/>
              </a:ext>
            </a:extLst>
          </p:cNvPr>
          <p:cNvSpPr/>
          <p:nvPr userDrawn="1"/>
        </p:nvSpPr>
        <p:spPr>
          <a:xfrm>
            <a:off x="1528273" y="2191203"/>
            <a:ext cx="1671316" cy="1671316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385750F-D629-494F-BA35-B06BD874FBE2}"/>
              </a:ext>
            </a:extLst>
          </p:cNvPr>
          <p:cNvSpPr/>
          <p:nvPr userDrawn="1"/>
        </p:nvSpPr>
        <p:spPr>
          <a:xfrm>
            <a:off x="5269959" y="1491411"/>
            <a:ext cx="1671316" cy="1671316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5087708-464A-473F-A888-93DB395EB294}"/>
              </a:ext>
            </a:extLst>
          </p:cNvPr>
          <p:cNvSpPr/>
          <p:nvPr userDrawn="1"/>
        </p:nvSpPr>
        <p:spPr>
          <a:xfrm>
            <a:off x="5269959" y="2191203"/>
            <a:ext cx="1671316" cy="1671316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73BF243-7463-4925-AEA3-6B227B53083D}"/>
              </a:ext>
            </a:extLst>
          </p:cNvPr>
          <p:cNvSpPr/>
          <p:nvPr userDrawn="1"/>
        </p:nvSpPr>
        <p:spPr>
          <a:xfrm>
            <a:off x="8969599" y="1491411"/>
            <a:ext cx="1671316" cy="1671316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17504DF-24C8-436F-BB8D-D756CCB5118D}"/>
              </a:ext>
            </a:extLst>
          </p:cNvPr>
          <p:cNvSpPr/>
          <p:nvPr userDrawn="1"/>
        </p:nvSpPr>
        <p:spPr>
          <a:xfrm>
            <a:off x="8969599" y="2191203"/>
            <a:ext cx="1671316" cy="1671316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A43E8C24-156D-443C-8A8A-D384B7E651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28273" y="1889507"/>
            <a:ext cx="1670400" cy="167040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图片占位符 18">
            <a:extLst>
              <a:ext uri="{FF2B5EF4-FFF2-40B4-BE49-F238E27FC236}">
                <a16:creationId xmlns:a16="http://schemas.microsoft.com/office/drawing/2014/main" id="{512ACE70-ECA8-463E-A2E1-0C44C935B5A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70417" y="1889507"/>
            <a:ext cx="1670400" cy="167040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3" name="图片占位符 18">
            <a:extLst>
              <a:ext uri="{FF2B5EF4-FFF2-40B4-BE49-F238E27FC236}">
                <a16:creationId xmlns:a16="http://schemas.microsoft.com/office/drawing/2014/main" id="{AC78771E-41BF-4A0E-945E-6A10C5DDDD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70515" y="1889507"/>
            <a:ext cx="1670400" cy="167040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82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E131B5E8-CD9D-4BC0-AE13-C0BB0DFD217C}"/>
              </a:ext>
            </a:extLst>
          </p:cNvPr>
          <p:cNvSpPr txBox="1"/>
          <p:nvPr userDrawn="1"/>
        </p:nvSpPr>
        <p:spPr>
          <a:xfrm rot="16200000">
            <a:off x="4918959" y="2421103"/>
            <a:ext cx="412164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b="1">
                <a:solidFill>
                  <a:schemeClr val="bg1">
                    <a:lumMod val="95000"/>
                  </a:schemeClr>
                </a:solidFill>
              </a:rPr>
              <a:t>2019</a:t>
            </a:r>
            <a:endParaRPr lang="zh-CN" altLang="en-US" sz="13800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矩形: 单圆角 8">
            <a:extLst>
              <a:ext uri="{FF2B5EF4-FFF2-40B4-BE49-F238E27FC236}">
                <a16:creationId xmlns:a16="http://schemas.microsoft.com/office/drawing/2014/main" id="{EA78A98B-4185-4C9F-BF26-7F7F8BD68E9B}"/>
              </a:ext>
            </a:extLst>
          </p:cNvPr>
          <p:cNvSpPr/>
          <p:nvPr userDrawn="1"/>
        </p:nvSpPr>
        <p:spPr>
          <a:xfrm>
            <a:off x="7430812" y="1208689"/>
            <a:ext cx="1322697" cy="4706743"/>
          </a:xfrm>
          <a:prstGeom prst="round1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" sx="101000" sy="101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5AB808E1-0E2B-4E59-BC3B-C7F74408AF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535863" y="1208088"/>
            <a:ext cx="3917950" cy="470693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328D5AE-0697-48D5-8ED5-284AF6CF96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462423"/>
            <a:ext cx="4339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defTabSz="914377"/>
            <a:r>
              <a:rPr lang="zh-CN" altLang="en-US"/>
              <a:t>输入标题（建议结论先行）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9CDB8A5-0968-4356-85F2-A39975E63BC5}"/>
              </a:ext>
            </a:extLst>
          </p:cNvPr>
          <p:cNvGrpSpPr/>
          <p:nvPr userDrawn="1"/>
        </p:nvGrpSpPr>
        <p:grpSpPr>
          <a:xfrm>
            <a:off x="11291032" y="502059"/>
            <a:ext cx="452368" cy="261610"/>
            <a:chOff x="475887" y="502059"/>
            <a:chExt cx="452368" cy="261610"/>
          </a:xfrm>
        </p:grpSpPr>
        <p:sp>
          <p:nvSpPr>
            <p:cNvPr id="3" name="矩形: 单圆角 2">
              <a:extLst>
                <a:ext uri="{FF2B5EF4-FFF2-40B4-BE49-F238E27FC236}">
                  <a16:creationId xmlns:a16="http://schemas.microsoft.com/office/drawing/2014/main" id="{8DAC5527-3FA6-45ED-9499-C8FDB71F4FB8}"/>
                </a:ext>
              </a:extLst>
            </p:cNvPr>
            <p:cNvSpPr/>
            <p:nvPr/>
          </p:nvSpPr>
          <p:spPr>
            <a:xfrm>
              <a:off x="515938" y="558349"/>
              <a:ext cx="357981" cy="158115"/>
            </a:xfrm>
            <a:prstGeom prst="round1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10140DD9-40F5-4AD2-BE74-22D84D7CD705}"/>
                </a:ext>
              </a:extLst>
            </p:cNvPr>
            <p:cNvSpPr txBox="1"/>
            <p:nvPr/>
          </p:nvSpPr>
          <p:spPr>
            <a:xfrm>
              <a:off x="475887" y="502059"/>
              <a:ext cx="4523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>
                  <a:solidFill>
                    <a:schemeClr val="bg1"/>
                  </a:solidFill>
                </a:rPr>
                <a:t>logo</a:t>
              </a:r>
              <a:endParaRPr lang="zh-CN" altLang="en-US" sz="1050">
                <a:solidFill>
                  <a:schemeClr val="bg1"/>
                </a:solidFill>
              </a:endParaRPr>
            </a:p>
          </p:txBody>
        </p:sp>
      </p:grpSp>
      <p:sp>
        <p:nvSpPr>
          <p:cNvPr id="5" name="矩形: 单圆角 4">
            <a:extLst>
              <a:ext uri="{FF2B5EF4-FFF2-40B4-BE49-F238E27FC236}">
                <a16:creationId xmlns:a16="http://schemas.microsoft.com/office/drawing/2014/main" id="{4018856F-7528-4780-A5A0-19B45B30F2C7}"/>
              </a:ext>
            </a:extLst>
          </p:cNvPr>
          <p:cNvSpPr/>
          <p:nvPr userDrawn="1"/>
        </p:nvSpPr>
        <p:spPr>
          <a:xfrm>
            <a:off x="0" y="520020"/>
            <a:ext cx="515938" cy="346075"/>
          </a:xfrm>
          <a:prstGeom prst="round1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" sx="101000" sy="101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255AB76-B8F4-4850-B76D-13DE068EA17C}"/>
              </a:ext>
            </a:extLst>
          </p:cNvPr>
          <p:cNvCxnSpPr>
            <a:cxnSpLocks/>
          </p:cNvCxnSpPr>
          <p:nvPr userDrawn="1"/>
        </p:nvCxnSpPr>
        <p:spPr>
          <a:xfrm>
            <a:off x="515938" y="6275386"/>
            <a:ext cx="8651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7763A8A-31B7-4BB5-A8BB-CC9093B8E344}"/>
              </a:ext>
            </a:extLst>
          </p:cNvPr>
          <p:cNvCxnSpPr>
            <a:cxnSpLocks/>
          </p:cNvCxnSpPr>
          <p:nvPr userDrawn="1"/>
        </p:nvCxnSpPr>
        <p:spPr>
          <a:xfrm>
            <a:off x="515938" y="6308725"/>
            <a:ext cx="1389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12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D914BC8-5A79-48B9-8F7F-4D27B5D36F12}"/>
              </a:ext>
            </a:extLst>
          </p:cNvPr>
          <p:cNvSpPr/>
          <p:nvPr userDrawn="1"/>
        </p:nvSpPr>
        <p:spPr>
          <a:xfrm>
            <a:off x="-39522400" y="-40030400"/>
            <a:ext cx="2032000" cy="142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46BEBFB-BEFA-4099-9C47-45DFAEA7A835}"/>
              </a:ext>
            </a:extLst>
          </p:cNvPr>
          <p:cNvSpPr/>
          <p:nvPr userDrawn="1"/>
        </p:nvSpPr>
        <p:spPr>
          <a:xfrm>
            <a:off x="48361600" y="38811200"/>
            <a:ext cx="2032000" cy="142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436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80" r:id="rId3"/>
    <p:sldLayoutId id="2147483781" r:id="rId4"/>
    <p:sldLayoutId id="2147483769" r:id="rId5"/>
    <p:sldLayoutId id="2147483778" r:id="rId6"/>
    <p:sldLayoutId id="2147483772" r:id="rId7"/>
    <p:sldLayoutId id="2147483773" r:id="rId8"/>
    <p:sldLayoutId id="2147483779" r:id="rId9"/>
    <p:sldLayoutId id="2147483774" r:id="rId10"/>
    <p:sldLayoutId id="2147483775" r:id="rId11"/>
    <p:sldLayoutId id="2147483776" r:id="rId12"/>
    <p:sldLayoutId id="2147483755" r:id="rId13"/>
    <p:sldLayoutId id="2147483777" r:id="rId14"/>
    <p:sldLayoutId id="2147483782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7670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63" r:id="rId3"/>
    <p:sldLayoutId id="2147483700" r:id="rId4"/>
    <p:sldLayoutId id="2147483701" r:id="rId5"/>
    <p:sldLayoutId id="2147483702" r:id="rId6"/>
    <p:sldLayoutId id="2147483703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microsoft.com/office/2007/relationships/hdphoto" Target="../media/hdphoto7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hdphoto" Target="../media/hdphoto9.wdp"/><Relationship Id="rId7" Type="http://schemas.microsoft.com/office/2007/relationships/hdphoto" Target="../media/hdphoto7.wdp"/><Relationship Id="rId12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jp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FE597AE-6AD0-4D98-9F45-A1A93A326F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/>
              <a:t>BUSINESS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DC31EB-1A15-4FF8-9473-CE707092D6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064" y="2013508"/>
            <a:ext cx="7786233" cy="590931"/>
          </a:xfrm>
        </p:spPr>
        <p:txBody>
          <a:bodyPr/>
          <a:lstStyle/>
          <a:p>
            <a:r>
              <a:rPr lang="zh-TW" altLang="en-US" sz="3600" dirty="0"/>
              <a:t>運輸與物流系統期末報告</a:t>
            </a:r>
            <a:endParaRPr lang="zh-CN" altLang="en-US" sz="3600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34F56B-0E19-4CE1-B422-3F8336013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4098" y="2643653"/>
            <a:ext cx="7173759" cy="397032"/>
          </a:xfrm>
        </p:spPr>
        <p:txBody>
          <a:bodyPr/>
          <a:lstStyle/>
          <a:p>
            <a:r>
              <a:rPr lang="en-US" altLang="zh-TW" sz="2200" dirty="0">
                <a:solidFill>
                  <a:schemeClr val="accent1"/>
                </a:solidFill>
                <a:latin typeface="+mj-lt"/>
                <a:ea typeface="微軟正黑體" panose="020B0604030504040204" pitchFamily="34" charset="-120"/>
              </a:rPr>
              <a:t>SCOR</a:t>
            </a:r>
            <a:r>
              <a:rPr lang="zh-TW" altLang="en-US" sz="2200" dirty="0">
                <a:solidFill>
                  <a:schemeClr val="accent1"/>
                </a:solidFill>
              </a:rPr>
              <a:t>模式分析</a:t>
            </a:r>
            <a:r>
              <a:rPr lang="en-US" altLang="zh-TW" sz="2200" dirty="0">
                <a:solidFill>
                  <a:schemeClr val="accent1"/>
                </a:solidFill>
              </a:rPr>
              <a:t> </a:t>
            </a:r>
            <a:r>
              <a:rPr lang="zh-TW" altLang="en-US" sz="2200" dirty="0">
                <a:solidFill>
                  <a:schemeClr val="accent1"/>
                </a:solidFill>
              </a:rPr>
              <a:t>新北市政府交通局</a:t>
            </a:r>
            <a:r>
              <a:rPr lang="en-US" altLang="zh-TW" sz="2200" dirty="0">
                <a:solidFill>
                  <a:schemeClr val="accent1"/>
                </a:solidFill>
              </a:rPr>
              <a:t>-</a:t>
            </a:r>
            <a:r>
              <a:rPr lang="zh-TW" altLang="en-US" sz="2200" dirty="0">
                <a:solidFill>
                  <a:schemeClr val="accent1"/>
                </a:solidFill>
              </a:rPr>
              <a:t>公車招手站牌</a:t>
            </a:r>
            <a:endParaRPr lang="zh-CN" altLang="en-US" sz="2200" dirty="0">
              <a:solidFill>
                <a:schemeClr val="accent1"/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2F8C888-A9DB-4F23-822E-6A538277B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98" y="3049883"/>
            <a:ext cx="2031326" cy="458459"/>
          </a:xfrm>
        </p:spPr>
        <p:txBody>
          <a:bodyPr/>
          <a:lstStyle/>
          <a:p>
            <a:pPr algn="r" latinLnBrk="1">
              <a:lnSpc>
                <a:spcPct val="150000"/>
              </a:lnSpc>
            </a:pPr>
            <a:r>
              <a:rPr lang="zh-TW" altLang="en-US" sz="1800" dirty="0">
                <a:solidFill>
                  <a:schemeClr val="accent1">
                    <a:lumMod val="50000"/>
                  </a:schemeClr>
                </a:solidFill>
              </a:rPr>
              <a:t>報告組別</a:t>
            </a:r>
            <a:r>
              <a:rPr lang="zh-CN" altLang="en-US" sz="1800" dirty="0">
                <a:solidFill>
                  <a:schemeClr val="accent1">
                    <a:lumMod val="50000"/>
                  </a:schemeClr>
                </a:solidFill>
              </a:rPr>
              <a:t>：</a:t>
            </a:r>
            <a:r>
              <a:rPr lang="zh-TW" altLang="en-US" sz="1800" dirty="0">
                <a:solidFill>
                  <a:schemeClr val="accent1">
                    <a:lumMod val="50000"/>
                  </a:schemeClr>
                </a:solidFill>
              </a:rPr>
              <a:t>第四組</a:t>
            </a:r>
            <a:endParaRPr lang="zh-CN" altLang="en-US" sz="1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71FC3B9B-6D9B-4615-89E4-50226874C9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72497" y="6335628"/>
            <a:ext cx="2783647" cy="341632"/>
          </a:xfrm>
        </p:spPr>
        <p:txBody>
          <a:bodyPr/>
          <a:lstStyle/>
          <a:p>
            <a:r>
              <a:rPr lang="zh-TW" altLang="en-US" sz="1800" dirty="0"/>
              <a:t>報告日期：</a:t>
            </a:r>
            <a:r>
              <a:rPr lang="en-US" altLang="zh-CN" sz="1800" dirty="0"/>
              <a:t>113</a:t>
            </a:r>
            <a:r>
              <a:rPr lang="zh-TW" altLang="en-US" sz="1800" dirty="0"/>
              <a:t>年</a:t>
            </a:r>
            <a:r>
              <a:rPr lang="en-US" altLang="zh-CN" sz="1800" dirty="0"/>
              <a:t>1</a:t>
            </a:r>
            <a:r>
              <a:rPr lang="zh-TW" altLang="en-US" sz="1800" dirty="0"/>
              <a:t>月</a:t>
            </a:r>
            <a:r>
              <a:rPr lang="en-US" altLang="zh-CN" sz="1800" dirty="0"/>
              <a:t>20</a:t>
            </a:r>
            <a:r>
              <a:rPr lang="zh-TW" altLang="en-US" sz="1800" dirty="0"/>
              <a:t>日</a:t>
            </a:r>
            <a:endParaRPr lang="zh-CN" altLang="en-US" sz="1800" dirty="0"/>
          </a:p>
        </p:txBody>
      </p:sp>
      <p:pic>
        <p:nvPicPr>
          <p:cNvPr id="11" name="图片占位符 10" descr="图片包含 天空, 户外, 建筑物&#10;&#10;描述已自动生成">
            <a:extLst>
              <a:ext uri="{FF2B5EF4-FFF2-40B4-BE49-F238E27FC236}">
                <a16:creationId xmlns:a16="http://schemas.microsoft.com/office/drawing/2014/main" id="{C2D9635B-789F-4E1F-AC0C-90BC2309C80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29719" r="29719"/>
          <a:stretch>
            <a:fillRect/>
          </a:stretch>
        </p:blipFill>
        <p:spPr>
          <a:xfrm>
            <a:off x="7718612" y="-23448"/>
            <a:ext cx="4473388" cy="6881448"/>
          </a:xfrm>
        </p:spPr>
      </p:pic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3DB71A2A-9154-DA9C-8E31-49EC5C43CF7F}"/>
              </a:ext>
            </a:extLst>
          </p:cNvPr>
          <p:cNvSpPr txBox="1">
            <a:spLocks/>
          </p:cNvSpPr>
          <p:nvPr/>
        </p:nvSpPr>
        <p:spPr>
          <a:xfrm>
            <a:off x="28064" y="652672"/>
            <a:ext cx="7686720" cy="1217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200" b="1" kern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600" dirty="0"/>
              <a:t>國立陽明交通大學</a:t>
            </a:r>
            <a:endParaRPr lang="en-US" altLang="zh-TW" sz="3600" dirty="0"/>
          </a:p>
          <a:p>
            <a:r>
              <a:rPr lang="zh-TW" altLang="en-US" sz="3600" dirty="0"/>
              <a:t>運輸與物流管理學系運輸物流專班</a:t>
            </a:r>
          </a:p>
        </p:txBody>
      </p:sp>
      <p:sp>
        <p:nvSpPr>
          <p:cNvPr id="12" name="文本占位符 4">
            <a:extLst>
              <a:ext uri="{FF2B5EF4-FFF2-40B4-BE49-F238E27FC236}">
                <a16:creationId xmlns:a16="http://schemas.microsoft.com/office/drawing/2014/main" id="{16F5F96B-C6CD-FEF6-41A6-2EDE0D5B1925}"/>
              </a:ext>
            </a:extLst>
          </p:cNvPr>
          <p:cNvSpPr txBox="1">
            <a:spLocks/>
          </p:cNvSpPr>
          <p:nvPr/>
        </p:nvSpPr>
        <p:spPr>
          <a:xfrm>
            <a:off x="4961797" y="5131324"/>
            <a:ext cx="2155270" cy="154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altLang="zh-TW" sz="1800" dirty="0"/>
              <a:t>112TLM008 </a:t>
            </a:r>
            <a:r>
              <a:rPr lang="zh-TW" altLang="zh-TW" sz="1800" dirty="0"/>
              <a:t>洪有苓</a:t>
            </a:r>
          </a:p>
          <a:p>
            <a:pPr algn="r" latinLnBrk="1">
              <a:lnSpc>
                <a:spcPct val="150000"/>
              </a:lnSpc>
            </a:pPr>
            <a:r>
              <a:rPr lang="en-US" altLang="zh-TW" sz="1800" dirty="0"/>
              <a:t>112TLM009 </a:t>
            </a:r>
            <a:r>
              <a:rPr lang="zh-TW" altLang="zh-TW" sz="1800" dirty="0"/>
              <a:t>陳建志</a:t>
            </a:r>
            <a:endParaRPr lang="en-US" altLang="zh-TW" sz="1800" dirty="0"/>
          </a:p>
          <a:p>
            <a:pPr algn="r" latinLnBrk="1">
              <a:lnSpc>
                <a:spcPct val="150000"/>
              </a:lnSpc>
            </a:pPr>
            <a:r>
              <a:rPr lang="en-US" altLang="zh-TW" sz="1800" dirty="0"/>
              <a:t>112TLM016 </a:t>
            </a:r>
            <a:r>
              <a:rPr lang="zh-TW" altLang="zh-TW" sz="1800" dirty="0"/>
              <a:t>孫美惠</a:t>
            </a:r>
          </a:p>
        </p:txBody>
      </p:sp>
      <p:sp>
        <p:nvSpPr>
          <p:cNvPr id="13" name="文本占位符 4">
            <a:extLst>
              <a:ext uri="{FF2B5EF4-FFF2-40B4-BE49-F238E27FC236}">
                <a16:creationId xmlns:a16="http://schemas.microsoft.com/office/drawing/2014/main" id="{EF3C163D-0710-9053-AA0E-7972EF4BA8DE}"/>
              </a:ext>
            </a:extLst>
          </p:cNvPr>
          <p:cNvSpPr txBox="1">
            <a:spLocks/>
          </p:cNvSpPr>
          <p:nvPr/>
        </p:nvSpPr>
        <p:spPr>
          <a:xfrm>
            <a:off x="4961797" y="4071880"/>
            <a:ext cx="2155270" cy="1002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latinLnBrk="1">
              <a:lnSpc>
                <a:spcPct val="150000"/>
              </a:lnSpc>
            </a:pPr>
            <a:r>
              <a:rPr lang="en-US" altLang="zh-TW" sz="1800" dirty="0"/>
              <a:t>512713005 </a:t>
            </a:r>
            <a:r>
              <a:rPr lang="zh-TW" altLang="zh-TW" sz="1800" dirty="0"/>
              <a:t>宮翎豈</a:t>
            </a:r>
          </a:p>
          <a:p>
            <a:pPr algn="r">
              <a:lnSpc>
                <a:spcPct val="150000"/>
              </a:lnSpc>
            </a:pPr>
            <a:r>
              <a:rPr lang="en-US" altLang="zh-TW" sz="1800" dirty="0"/>
              <a:t>111TLM075 </a:t>
            </a:r>
            <a:r>
              <a:rPr lang="zh-TW" altLang="zh-TW" sz="1800" dirty="0"/>
              <a:t>陳為豪</a:t>
            </a:r>
          </a:p>
        </p:txBody>
      </p:sp>
      <p:sp>
        <p:nvSpPr>
          <p:cNvPr id="16" name="文本占位符 4">
            <a:extLst>
              <a:ext uri="{FF2B5EF4-FFF2-40B4-BE49-F238E27FC236}">
                <a16:creationId xmlns:a16="http://schemas.microsoft.com/office/drawing/2014/main" id="{325949E3-8F5C-2B79-8785-9E57174513E8}"/>
              </a:ext>
            </a:extLst>
          </p:cNvPr>
          <p:cNvSpPr txBox="1">
            <a:spLocks/>
          </p:cNvSpPr>
          <p:nvPr/>
        </p:nvSpPr>
        <p:spPr>
          <a:xfrm>
            <a:off x="102422" y="3859514"/>
            <a:ext cx="3874779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800" dirty="0">
                <a:solidFill>
                  <a:schemeClr val="tx1"/>
                </a:solidFill>
              </a:rPr>
              <a:t>指導教授：姚銘忠 教授</a:t>
            </a:r>
          </a:p>
        </p:txBody>
      </p:sp>
    </p:spTree>
    <p:extLst>
      <p:ext uri="{BB962C8B-B14F-4D97-AF65-F5344CB8AC3E}">
        <p14:creationId xmlns:p14="http://schemas.microsoft.com/office/powerpoint/2010/main" val="106227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955F43AA-2DCD-C740-C386-3FC0B2FDEE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6032421" cy="461665"/>
          </a:xfrm>
        </p:spPr>
        <p:txBody>
          <a:bodyPr/>
          <a:lstStyle/>
          <a:p>
            <a:r>
              <a:rPr lang="zh-TW" altLang="en-US" dirty="0"/>
              <a:t>內部概況</a:t>
            </a:r>
            <a:r>
              <a:rPr lang="en-US" altLang="zh-TW" dirty="0"/>
              <a:t>-</a:t>
            </a:r>
            <a:r>
              <a:rPr lang="zh-TW" altLang="en-US" dirty="0"/>
              <a:t>產品製造操作程序圖 </a:t>
            </a:r>
            <a:r>
              <a:rPr lang="en-US" altLang="zh-TW" dirty="0"/>
              <a:t>(BOR)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CCCEFFA-66D9-8842-1C98-FB0EED231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3" y="905240"/>
            <a:ext cx="6653227" cy="595276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AA725EA-72EB-50E3-EE45-3E5150B5C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282" y="627529"/>
            <a:ext cx="4643718" cy="623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30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54914DB-F128-0DFB-4EE4-58068D85A1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3788217" cy="461665"/>
          </a:xfrm>
        </p:spPr>
        <p:txBody>
          <a:bodyPr/>
          <a:lstStyle/>
          <a:p>
            <a:r>
              <a:rPr lang="zh-TW" altLang="en-US" dirty="0"/>
              <a:t>外部概況</a:t>
            </a:r>
            <a:r>
              <a:rPr lang="en-US" altLang="zh-TW" dirty="0"/>
              <a:t>-</a:t>
            </a:r>
            <a:r>
              <a:rPr lang="zh-TW" altLang="en-US" dirty="0"/>
              <a:t>供應商分析表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AAD36064-6369-703D-28C3-538C16D23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2649"/>
              </p:ext>
            </p:extLst>
          </p:nvPr>
        </p:nvGraphicFramePr>
        <p:xfrm>
          <a:off x="0" y="1098906"/>
          <a:ext cx="12129247" cy="57590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65771">
                  <a:extLst>
                    <a:ext uri="{9D8B030D-6E8A-4147-A177-3AD203B41FA5}">
                      <a16:colId xmlns:a16="http://schemas.microsoft.com/office/drawing/2014/main" val="3138625614"/>
                    </a:ext>
                  </a:extLst>
                </a:gridCol>
                <a:gridCol w="1751053">
                  <a:extLst>
                    <a:ext uri="{9D8B030D-6E8A-4147-A177-3AD203B41FA5}">
                      <a16:colId xmlns:a16="http://schemas.microsoft.com/office/drawing/2014/main" val="429001801"/>
                    </a:ext>
                  </a:extLst>
                </a:gridCol>
                <a:gridCol w="3453086">
                  <a:extLst>
                    <a:ext uri="{9D8B030D-6E8A-4147-A177-3AD203B41FA5}">
                      <a16:colId xmlns:a16="http://schemas.microsoft.com/office/drawing/2014/main" val="1034576329"/>
                    </a:ext>
                  </a:extLst>
                </a:gridCol>
                <a:gridCol w="1426254">
                  <a:extLst>
                    <a:ext uri="{9D8B030D-6E8A-4147-A177-3AD203B41FA5}">
                      <a16:colId xmlns:a16="http://schemas.microsoft.com/office/drawing/2014/main" val="1721674449"/>
                    </a:ext>
                  </a:extLst>
                </a:gridCol>
                <a:gridCol w="1316541">
                  <a:extLst>
                    <a:ext uri="{9D8B030D-6E8A-4147-A177-3AD203B41FA5}">
                      <a16:colId xmlns:a16="http://schemas.microsoft.com/office/drawing/2014/main" val="2280004316"/>
                    </a:ext>
                  </a:extLst>
                </a:gridCol>
                <a:gridCol w="1316542">
                  <a:extLst>
                    <a:ext uri="{9D8B030D-6E8A-4147-A177-3AD203B41FA5}">
                      <a16:colId xmlns:a16="http://schemas.microsoft.com/office/drawing/2014/main" val="2692562416"/>
                    </a:ext>
                  </a:extLst>
                </a:gridCol>
              </a:tblGrid>
              <a:tr h="318124">
                <a:tc gridSpan="6"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供應商分析表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3221730"/>
                  </a:ext>
                </a:extLst>
              </a:tr>
              <a:tr h="581993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供應商</a:t>
                      </a: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項目</a:t>
                      </a:r>
                      <a:endParaRPr lang="zh-TW" altLang="en-US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800" b="1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物料名稱</a:t>
                      </a:r>
                      <a:endParaRPr lang="zh-TW" sz="1800" b="1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F6F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800" b="1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出貨地理位置</a:t>
                      </a:r>
                      <a:endParaRPr lang="zh-TW" sz="1800" b="1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F6F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800" b="1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前置時間</a:t>
                      </a:r>
                      <a:r>
                        <a:rPr lang="en-US" sz="1800" b="1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lang="zh-TW" sz="1800" b="1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F6F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800" b="1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運輸模式</a:t>
                      </a:r>
                    </a:p>
                  </a:txBody>
                  <a:tcPr marL="68580" marR="68580" marT="0" marB="0" anchor="ctr">
                    <a:solidFill>
                      <a:srgbClr val="0F6F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800" b="1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運輸時間</a:t>
                      </a:r>
                      <a:endParaRPr lang="zh-TW" sz="1800" b="1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F6F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274276"/>
                  </a:ext>
                </a:extLst>
              </a:tr>
              <a:tr h="1041209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國喬興業有限公司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不銹鋼桿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桃園市蘆竹區長興里南崁路二段</a:t>
                      </a: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228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巷</a:t>
                      </a: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273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弄</a:t>
                      </a: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68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號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45</a:t>
                      </a:r>
                      <a:r>
                        <a:rPr lang="zh-TW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天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陸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運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r>
                        <a:rPr lang="zh-TW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小時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09648975"/>
                  </a:ext>
                </a:extLst>
              </a:tr>
              <a:tr h="694140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爵士影像事業</a:t>
                      </a:r>
                      <a:endParaRPr lang="en-US" alt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有限公司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路線印刷貼紙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臺北市松山區八德路</a:t>
                      </a: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段</a:t>
                      </a: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431</a:t>
                      </a:r>
                      <a:r>
                        <a:rPr lang="zh-TW" alt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號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天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陸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運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小時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89290133"/>
                  </a:ext>
                </a:extLst>
              </a:tr>
              <a:tr h="1041209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國喬興業有限公司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鋁合金面板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桃園市蘆竹區長興里南崁路二段</a:t>
                      </a: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228</a:t>
                      </a:r>
                      <a:r>
                        <a:rPr lang="zh-TW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巷</a:t>
                      </a: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273</a:t>
                      </a:r>
                      <a:r>
                        <a:rPr lang="zh-TW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弄</a:t>
                      </a: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68</a:t>
                      </a:r>
                      <a:r>
                        <a:rPr lang="zh-TW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號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45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天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陸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運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r>
                        <a:rPr lang="zh-TW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小時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99938591"/>
                  </a:ext>
                </a:extLst>
              </a:tr>
              <a:tr h="1041209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三傑壓克力</a:t>
                      </a:r>
                      <a:endParaRPr lang="en-US" alt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實業有限公司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路線滾筒</a:t>
                      </a:r>
                    </a:p>
                    <a:p>
                      <a:pPr algn="ctr"/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透明</a:t>
                      </a: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PC</a:t>
                      </a:r>
                      <a:r>
                        <a:rPr lang="zh-TW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圓管</a:t>
                      </a: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臺北市南港區南港路</a:t>
                      </a: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段</a:t>
                      </a: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130</a:t>
                      </a:r>
                      <a:r>
                        <a:rPr lang="zh-TW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巷</a:t>
                      </a: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弄</a:t>
                      </a: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</a:t>
                      </a:r>
                      <a:r>
                        <a:rPr lang="zh-TW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號</a:t>
                      </a: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樓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60</a:t>
                      </a:r>
                      <a:r>
                        <a:rPr lang="zh-TW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天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陸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運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小時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18110701"/>
                  </a:ext>
                </a:extLst>
              </a:tr>
              <a:tr h="1041209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鴻霖螺絲五金</a:t>
                      </a:r>
                      <a:endParaRPr lang="en-US" alt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有限公司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螺絲、夾具、加強固定鐵條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臺北市南港區玉成街</a:t>
                      </a:r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72</a:t>
                      </a:r>
                      <a:r>
                        <a:rPr lang="zh-TW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號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</a:t>
                      </a:r>
                      <a:r>
                        <a:rPr lang="zh-TW" sz="18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天</a:t>
                      </a:r>
                      <a:endParaRPr lang="zh-TW" sz="18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陸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運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小時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09378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532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B8204549-DF83-AE6C-E91C-DA7446C433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4134465" cy="461665"/>
          </a:xfrm>
        </p:spPr>
        <p:txBody>
          <a:bodyPr/>
          <a:lstStyle/>
          <a:p>
            <a:r>
              <a:rPr lang="zh-TW" altLang="en-US" dirty="0"/>
              <a:t>外部概況</a:t>
            </a:r>
            <a:r>
              <a:rPr lang="en-US" altLang="zh-TW" dirty="0"/>
              <a:t>-</a:t>
            </a:r>
            <a:r>
              <a:rPr lang="zh-TW" altLang="en-US" dirty="0"/>
              <a:t>客戶市場分析表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C5ACB01-C425-ECE4-FFCD-122141D1F9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729028"/>
              </p:ext>
            </p:extLst>
          </p:nvPr>
        </p:nvGraphicFramePr>
        <p:xfrm>
          <a:off x="0" y="1083633"/>
          <a:ext cx="12102353" cy="58215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78371">
                  <a:extLst>
                    <a:ext uri="{9D8B030D-6E8A-4147-A177-3AD203B41FA5}">
                      <a16:colId xmlns:a16="http://schemas.microsoft.com/office/drawing/2014/main" val="1181525479"/>
                    </a:ext>
                  </a:extLst>
                </a:gridCol>
                <a:gridCol w="1337540">
                  <a:extLst>
                    <a:ext uri="{9D8B030D-6E8A-4147-A177-3AD203B41FA5}">
                      <a16:colId xmlns:a16="http://schemas.microsoft.com/office/drawing/2014/main" val="1545799140"/>
                    </a:ext>
                  </a:extLst>
                </a:gridCol>
                <a:gridCol w="2014227">
                  <a:extLst>
                    <a:ext uri="{9D8B030D-6E8A-4147-A177-3AD203B41FA5}">
                      <a16:colId xmlns:a16="http://schemas.microsoft.com/office/drawing/2014/main" val="1713439381"/>
                    </a:ext>
                  </a:extLst>
                </a:gridCol>
                <a:gridCol w="2382545">
                  <a:extLst>
                    <a:ext uri="{9D8B030D-6E8A-4147-A177-3AD203B41FA5}">
                      <a16:colId xmlns:a16="http://schemas.microsoft.com/office/drawing/2014/main" val="3490131202"/>
                    </a:ext>
                  </a:extLst>
                </a:gridCol>
                <a:gridCol w="2175366">
                  <a:extLst>
                    <a:ext uri="{9D8B030D-6E8A-4147-A177-3AD203B41FA5}">
                      <a16:colId xmlns:a16="http://schemas.microsoft.com/office/drawing/2014/main" val="687441779"/>
                    </a:ext>
                  </a:extLst>
                </a:gridCol>
                <a:gridCol w="1197846">
                  <a:extLst>
                    <a:ext uri="{9D8B030D-6E8A-4147-A177-3AD203B41FA5}">
                      <a16:colId xmlns:a16="http://schemas.microsoft.com/office/drawing/2014/main" val="378993246"/>
                    </a:ext>
                  </a:extLst>
                </a:gridCol>
                <a:gridCol w="1116458">
                  <a:extLst>
                    <a:ext uri="{9D8B030D-6E8A-4147-A177-3AD203B41FA5}">
                      <a16:colId xmlns:a16="http://schemas.microsoft.com/office/drawing/2014/main" val="3155892718"/>
                    </a:ext>
                  </a:extLst>
                </a:gridCol>
              </a:tblGrid>
              <a:tr h="202623">
                <a:tc rowSpan="2"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客戶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 rowSpan="2"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市場佔比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 rowSpan="2"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製造廠</a:t>
                      </a:r>
                    </a:p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地理位置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 gridSpan="2"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前置時間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運輸</a:t>
                      </a:r>
                      <a:endParaRPr lang="en-US" alt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模式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 rowSpan="2"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運輸</a:t>
                      </a:r>
                      <a:endParaRPr lang="en-US" alt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extLst>
                  <a:ext uri="{0D108BD9-81ED-4DB2-BD59-A6C34878D82A}">
                    <a16:rowId xmlns:a16="http://schemas.microsoft.com/office/drawing/2014/main" val="351848395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固定需求</a:t>
                      </a:r>
                    </a:p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（日常清潔與維護）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非固定需求</a:t>
                      </a:r>
                    </a:p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（新設、遷移）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909419"/>
                  </a:ext>
                </a:extLst>
              </a:tr>
              <a:tr h="202623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三重客運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21%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b"/>
                </a:tc>
                <a:tc rowSpan="15"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臺北市信義區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ctr"/>
                </a:tc>
                <a:tc rowSpan="15"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alt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TW" alt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天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ctr"/>
                </a:tc>
                <a:tc rowSpan="15"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</a:t>
                      </a:r>
                      <a:r>
                        <a:rPr lang="zh-TW" alt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天</a:t>
                      </a: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ctr"/>
                </a:tc>
                <a:tc rowSpan="15"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陸運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ctr"/>
                </a:tc>
                <a:tc rowSpan="15"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天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ctr"/>
                </a:tc>
                <a:extLst>
                  <a:ext uri="{0D108BD9-81ED-4DB2-BD59-A6C34878D82A}">
                    <a16:rowId xmlns:a16="http://schemas.microsoft.com/office/drawing/2014/main" val="940121785"/>
                  </a:ext>
                </a:extLst>
              </a:tr>
              <a:tr h="202623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台北客運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25%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b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362774"/>
                  </a:ext>
                </a:extLst>
              </a:tr>
              <a:tr h="202623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指南客運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12%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b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180586"/>
                  </a:ext>
                </a:extLst>
              </a:tr>
              <a:tr h="202623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國光客運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1%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b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243792"/>
                  </a:ext>
                </a:extLst>
              </a:tr>
              <a:tr h="218838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大都會客運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3%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b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454776"/>
                  </a:ext>
                </a:extLst>
              </a:tr>
              <a:tr h="202623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首都客運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6%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b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496241"/>
                  </a:ext>
                </a:extLst>
              </a:tr>
              <a:tr h="202623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新店客運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7%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b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958330"/>
                  </a:ext>
                </a:extLst>
              </a:tr>
              <a:tr h="202623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欣欣客運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3%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b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801151"/>
                  </a:ext>
                </a:extLst>
              </a:tr>
              <a:tr h="202623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基隆客運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6%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b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963124"/>
                  </a:ext>
                </a:extLst>
              </a:tr>
              <a:tr h="202623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淡水客運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7%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b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621505"/>
                  </a:ext>
                </a:extLst>
              </a:tr>
              <a:tr h="202623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大南客運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1%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b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8039637"/>
                  </a:ext>
                </a:extLst>
              </a:tr>
              <a:tr h="202623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中興巴士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4%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b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442978"/>
                  </a:ext>
                </a:extLst>
              </a:tr>
              <a:tr h="202623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新北客運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3%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b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5339165"/>
                  </a:ext>
                </a:extLst>
              </a:tr>
              <a:tr h="202623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光華巴士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2%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b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782686"/>
                  </a:ext>
                </a:extLst>
              </a:tr>
              <a:tr h="202623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桃園客運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1%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b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937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421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5D232394-6DA0-3D86-805B-4071FF0F70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6904454" cy="461665"/>
          </a:xfrm>
        </p:spPr>
        <p:txBody>
          <a:bodyPr/>
          <a:lstStyle/>
          <a:p>
            <a:r>
              <a:rPr lang="zh-TW" altLang="en-US" dirty="0"/>
              <a:t>供應鏈結構</a:t>
            </a:r>
            <a:r>
              <a:rPr lang="en-US" altLang="zh-TW" dirty="0"/>
              <a:t>-</a:t>
            </a:r>
            <a:r>
              <a:rPr lang="zh-TW" altLang="en-US" dirty="0"/>
              <a:t>供應鏈角色名稱與角色功能說明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C85FEDB-C62C-41B8-D757-C49917983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376314"/>
              </p:ext>
            </p:extLst>
          </p:nvPr>
        </p:nvGraphicFramePr>
        <p:xfrm>
          <a:off x="0" y="1121839"/>
          <a:ext cx="12192000" cy="57361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63947">
                  <a:extLst>
                    <a:ext uri="{9D8B030D-6E8A-4147-A177-3AD203B41FA5}">
                      <a16:colId xmlns:a16="http://schemas.microsoft.com/office/drawing/2014/main" val="1692643332"/>
                    </a:ext>
                  </a:extLst>
                </a:gridCol>
                <a:gridCol w="4403765">
                  <a:extLst>
                    <a:ext uri="{9D8B030D-6E8A-4147-A177-3AD203B41FA5}">
                      <a16:colId xmlns:a16="http://schemas.microsoft.com/office/drawing/2014/main" val="4200136734"/>
                    </a:ext>
                  </a:extLst>
                </a:gridCol>
                <a:gridCol w="6024288">
                  <a:extLst>
                    <a:ext uri="{9D8B030D-6E8A-4147-A177-3AD203B41FA5}">
                      <a16:colId xmlns:a16="http://schemas.microsoft.com/office/drawing/2014/main" val="225028889"/>
                    </a:ext>
                  </a:extLst>
                </a:gridCol>
              </a:tblGrid>
              <a:tr h="906986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角色種類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角色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角色功能說明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461939"/>
                  </a:ext>
                </a:extLst>
              </a:tr>
              <a:tr h="906986">
                <a:tc>
                  <a:txBody>
                    <a:bodyPr/>
                    <a:lstStyle/>
                    <a:p>
                      <a:pPr marL="304800" algn="r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客戶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04800" algn="l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公車客運業者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04800" algn="l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下招手</a:t>
                      </a:r>
                      <a:r>
                        <a:rPr lang="zh-TW" alt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站牌</a:t>
                      </a: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訂單及收貨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83849603"/>
                  </a:ext>
                </a:extLst>
              </a:tr>
              <a:tr h="1093146">
                <a:tc>
                  <a:txBody>
                    <a:bodyPr/>
                    <a:lstStyle/>
                    <a:p>
                      <a:pPr marL="304800" algn="r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總部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04800" algn="l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新北市政府交通局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04800" algn="l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訂單規劃、生產排程規劃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49729613"/>
                  </a:ext>
                </a:extLst>
              </a:tr>
              <a:tr h="906986">
                <a:tc>
                  <a:txBody>
                    <a:bodyPr/>
                    <a:lstStyle/>
                    <a:p>
                      <a:pPr marL="304800" algn="r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製造廠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04800" algn="l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政德廣告事業有限公司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04800" algn="l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製作招手站牌並交貨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1424600"/>
                  </a:ext>
                </a:extLst>
              </a:tr>
              <a:tr h="1922058">
                <a:tc>
                  <a:txBody>
                    <a:bodyPr/>
                    <a:lstStyle/>
                    <a:p>
                      <a:pPr marL="304800" algn="r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供應商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04800" algn="l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國喬興業、爵士影像</a:t>
                      </a:r>
                      <a:endParaRPr lang="en-US" alt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04800" algn="l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三傑壓克力、鴻霖螺絲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04800" algn="l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供給招手站牌所需材料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04791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770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圖片 36">
            <a:extLst>
              <a:ext uri="{FF2B5EF4-FFF2-40B4-BE49-F238E27FC236}">
                <a16:creationId xmlns:a16="http://schemas.microsoft.com/office/drawing/2014/main" id="{E5D19D7E-6E92-887B-B496-3F295B015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581"/>
                    </a14:imgEffect>
                    <a14:imgEffect>
                      <a14:saturation sa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7" y="636494"/>
            <a:ext cx="12178703" cy="622150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88EB7C2-2EC4-9103-9EBD-85E4D738F7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24" b="98286" l="1667" r="98500">
                        <a14:foregroundMark x1="46667" y1="6286" x2="68833" y2="20286"/>
                        <a14:foregroundMark x1="68833" y1="20286" x2="71333" y2="24286"/>
                        <a14:foregroundMark x1="72667" y1="30190" x2="73417" y2="72762"/>
                        <a14:foregroundMark x1="73417" y1="72762" x2="72667" y2="75333"/>
                        <a14:foregroundMark x1="94333" y1="66762" x2="52750" y2="93238"/>
                        <a14:foregroundMark x1="5167" y1="65238" x2="15167" y2="70762"/>
                        <a14:foregroundMark x1="15333" y1="50095" x2="14250" y2="51238"/>
                        <a14:foregroundMark x1="25750" y1="43048" x2="27083" y2="44952"/>
                        <a14:foregroundMark x1="3083" y1="60190" x2="1667" y2="62000"/>
                        <a14:foregroundMark x1="43667" y1="1714" x2="46250" y2="4476"/>
                        <a14:foregroundMark x1="98583" y1="66667" x2="95667" y2="66000"/>
                        <a14:foregroundMark x1="48500" y1="98286" x2="51083" y2="98095"/>
                        <a14:backgroundMark x1="1917" y1="64952" x2="500" y2="65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693" y="3352970"/>
            <a:ext cx="422094" cy="369332"/>
          </a:xfrm>
          <a:prstGeom prst="rect">
            <a:avLst/>
          </a:prstGeom>
        </p:spPr>
      </p:pic>
      <p:grpSp>
        <p:nvGrpSpPr>
          <p:cNvPr id="36" name="群組 35">
            <a:extLst>
              <a:ext uri="{FF2B5EF4-FFF2-40B4-BE49-F238E27FC236}">
                <a16:creationId xmlns:a16="http://schemas.microsoft.com/office/drawing/2014/main" id="{55CE578E-BB2A-D100-3F9F-CEF53412E0C5}"/>
              </a:ext>
            </a:extLst>
          </p:cNvPr>
          <p:cNvGrpSpPr/>
          <p:nvPr/>
        </p:nvGrpSpPr>
        <p:grpSpPr>
          <a:xfrm>
            <a:off x="144731" y="807537"/>
            <a:ext cx="8203382" cy="2939710"/>
            <a:chOff x="130026" y="770199"/>
            <a:chExt cx="8203382" cy="2939710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DE017428-96AC-A129-AB05-3B23CBFEF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2F1EF"/>
                </a:clrFrom>
                <a:clrTo>
                  <a:srgbClr val="F2F1E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524" b="98286" l="1667" r="98500">
                          <a14:foregroundMark x1="46667" y1="6286" x2="68833" y2="20286"/>
                          <a14:foregroundMark x1="68833" y1="20286" x2="71333" y2="24286"/>
                          <a14:foregroundMark x1="72667" y1="30190" x2="73417" y2="72762"/>
                          <a14:foregroundMark x1="73417" y1="72762" x2="72667" y2="75333"/>
                          <a14:foregroundMark x1="94333" y1="66762" x2="52750" y2="93238"/>
                          <a14:foregroundMark x1="5167" y1="65238" x2="15167" y2="70762"/>
                          <a14:foregroundMark x1="15333" y1="50095" x2="14250" y2="51238"/>
                          <a14:foregroundMark x1="25750" y1="43048" x2="27083" y2="44952"/>
                          <a14:foregroundMark x1="3083" y1="60190" x2="1667" y2="62000"/>
                          <a14:foregroundMark x1="43667" y1="1714" x2="46250" y2="4476"/>
                          <a14:foregroundMark x1="98583" y1="66667" x2="95667" y2="66000"/>
                          <a14:foregroundMark x1="48500" y1="98286" x2="51083" y2="98095"/>
                          <a14:backgroundMark x1="1917" y1="64952" x2="500" y2="6571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817" y="770199"/>
              <a:ext cx="442071" cy="407938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1B0CA770-AD83-E136-FC5A-F3C83FA0B131}"/>
                </a:ext>
              </a:extLst>
            </p:cNvPr>
            <p:cNvSpPr txBox="1"/>
            <p:nvPr/>
          </p:nvSpPr>
          <p:spPr>
            <a:xfrm>
              <a:off x="750633" y="803100"/>
              <a:ext cx="676920" cy="4079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總部</a:t>
              </a:r>
            </a:p>
          </p:txBody>
        </p: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903FF08C-1D7B-E8F5-AC4B-A7AA3BC877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2F1EF"/>
                </a:clrFrom>
                <a:clrTo>
                  <a:srgbClr val="F2F1E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78000" y1="75000" x2="73778" y2="85043"/>
                          <a14:foregroundMark x1="73778" y1="85043" x2="73778" y2="85043"/>
                          <a14:foregroundMark x1="70222" y1="71368" x2="72222" y2="75855"/>
                          <a14:backgroundMark x1="62444" y1="20513" x2="10889" y2="19017"/>
                          <a14:backgroundMark x1="66222" y1="32692" x2="41778" y2="37179"/>
                          <a14:backgroundMark x1="54667" y1="16453" x2="51333" y2="50214"/>
                          <a14:backgroundMark x1="37111" y1="17949" x2="27111" y2="58333"/>
                          <a14:backgroundMark x1="54889" y1="15812" x2="60667" y2="59615"/>
                          <a14:backgroundMark x1="62889" y1="22863" x2="88444" y2="45085"/>
                          <a14:backgroundMark x1="88444" y1="45085" x2="88667" y2="4508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734" t="61300" r="6641" b="8021"/>
            <a:stretch/>
          </p:blipFill>
          <p:spPr>
            <a:xfrm>
              <a:off x="131356" y="1230255"/>
              <a:ext cx="611531" cy="561820"/>
            </a:xfrm>
            <a:prstGeom prst="rect">
              <a:avLst/>
            </a:prstGeom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1E42BDD3-661A-0E8E-620B-DA5C200854BC}"/>
                </a:ext>
              </a:extLst>
            </p:cNvPr>
            <p:cNvSpPr txBox="1"/>
            <p:nvPr/>
          </p:nvSpPr>
          <p:spPr>
            <a:xfrm>
              <a:off x="742887" y="1368226"/>
              <a:ext cx="918677" cy="4079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製造商</a:t>
              </a:r>
            </a:p>
          </p:txBody>
        </p:sp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6251755C-769F-F1B4-E2FA-EAFF33AC29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2F1EF"/>
                </a:clrFrom>
                <a:clrTo>
                  <a:srgbClr val="F2F1E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78000" y1="75000" x2="73778" y2="85043"/>
                          <a14:foregroundMark x1="73778" y1="85043" x2="73778" y2="85043"/>
                          <a14:foregroundMark x1="70222" y1="71368" x2="72222" y2="75855"/>
                          <a14:backgroundMark x1="62444" y1="20513" x2="10889" y2="19017"/>
                          <a14:backgroundMark x1="66222" y1="32692" x2="41778" y2="37179"/>
                          <a14:backgroundMark x1="54667" y1="16453" x2="51333" y2="50214"/>
                          <a14:backgroundMark x1="37111" y1="17949" x2="27111" y2="58333"/>
                          <a14:backgroundMark x1="54889" y1="15812" x2="60667" y2="59615"/>
                          <a14:backgroundMark x1="62889" y1="22863" x2="88444" y2="45085"/>
                          <a14:backgroundMark x1="88444" y1="45085" x2="88667" y2="4508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734" t="61300" r="6641" b="8021"/>
            <a:stretch/>
          </p:blipFill>
          <p:spPr>
            <a:xfrm>
              <a:off x="6721837" y="3148089"/>
              <a:ext cx="611531" cy="561820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4905C34E-58D9-A507-D192-220F997666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2F1EF"/>
                </a:clrFrom>
                <a:clrTo>
                  <a:srgbClr val="F2F1E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0000" y1="84225" x2="42889" y2="83957"/>
                          <a14:foregroundMark x1="48222" y1="80481" x2="40444" y2="80749"/>
                          <a14:backgroundMark x1="30222" y1="67112" x2="21333" y2="644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79" t="70501" r="47986" b="6330"/>
            <a:stretch/>
          </p:blipFill>
          <p:spPr>
            <a:xfrm>
              <a:off x="130026" y="1844193"/>
              <a:ext cx="614189" cy="635278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34FAAD74-8EC8-2CAE-5049-6E3CA683C215}"/>
                </a:ext>
              </a:extLst>
            </p:cNvPr>
            <p:cNvSpPr txBox="1"/>
            <p:nvPr/>
          </p:nvSpPr>
          <p:spPr>
            <a:xfrm>
              <a:off x="742886" y="2010799"/>
              <a:ext cx="918677" cy="4079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供應商</a:t>
              </a:r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5049AF84-AF67-8E0B-D98C-72E3740424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2F1EF"/>
                </a:clrFrom>
                <a:clrTo>
                  <a:srgbClr val="F2F1E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0000" y1="84225" x2="42889" y2="83957"/>
                          <a14:foregroundMark x1="48222" y1="80481" x2="40444" y2="80749"/>
                          <a14:backgroundMark x1="30222" y1="67112" x2="21333" y2="644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79" t="70501" r="47986" b="6330"/>
            <a:stretch/>
          </p:blipFill>
          <p:spPr>
            <a:xfrm>
              <a:off x="3965164" y="2793721"/>
              <a:ext cx="614189" cy="635278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CA74CCD3-4D8E-FC26-9404-17D682613A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2F1EF"/>
                </a:clrFrom>
                <a:clrTo>
                  <a:srgbClr val="F2F1E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0000" y1="84225" x2="42889" y2="83957"/>
                          <a14:foregroundMark x1="48222" y1="80481" x2="40444" y2="80749"/>
                          <a14:backgroundMark x1="30222" y1="67112" x2="21333" y2="644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79" t="70501" r="47986" b="6330"/>
            <a:stretch/>
          </p:blipFill>
          <p:spPr>
            <a:xfrm>
              <a:off x="4404793" y="2793721"/>
              <a:ext cx="614189" cy="635278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94547D42-1901-EA3A-F5C0-9D907DA101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2F1EF"/>
                </a:clrFrom>
                <a:clrTo>
                  <a:srgbClr val="F2F1E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0000" y1="84225" x2="42889" y2="83957"/>
                          <a14:foregroundMark x1="48222" y1="80481" x2="40444" y2="80749"/>
                          <a14:backgroundMark x1="30222" y1="67112" x2="21333" y2="644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79" t="70501" r="47986" b="6330"/>
            <a:stretch/>
          </p:blipFill>
          <p:spPr>
            <a:xfrm>
              <a:off x="7314074" y="3023539"/>
              <a:ext cx="614189" cy="635278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F726B35B-8115-2546-FD83-91B62B2E34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2F1EF"/>
                </a:clrFrom>
                <a:clrTo>
                  <a:srgbClr val="F2F1E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0000" y1="84225" x2="42889" y2="83957"/>
                          <a14:foregroundMark x1="48222" y1="80481" x2="40444" y2="80749"/>
                          <a14:backgroundMark x1="30222" y1="67112" x2="21333" y2="644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79" t="70501" r="47986" b="6330"/>
            <a:stretch/>
          </p:blipFill>
          <p:spPr>
            <a:xfrm>
              <a:off x="7719219" y="3023539"/>
              <a:ext cx="614189" cy="635278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E041C966-EADB-720D-7132-410673A79C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2F1EF"/>
                </a:clrFrom>
                <a:clrTo>
                  <a:srgbClr val="F2F1E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0000" y1="84225" x2="42889" y2="83957"/>
                          <a14:foregroundMark x1="48222" y1="80481" x2="40444" y2="80749"/>
                          <a14:backgroundMark x1="30222" y1="67112" x2="21333" y2="644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79" t="70501" r="47986" b="6330"/>
            <a:stretch/>
          </p:blipFill>
          <p:spPr>
            <a:xfrm>
              <a:off x="6621129" y="2695606"/>
              <a:ext cx="614189" cy="635278"/>
            </a:xfrm>
            <a:prstGeom prst="rect">
              <a:avLst/>
            </a:prstGeom>
          </p:spPr>
        </p:pic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3206AA98-A8B1-A27A-F3DF-ED45E14C1A48}"/>
                </a:ext>
              </a:extLst>
            </p:cNvPr>
            <p:cNvSpPr txBox="1"/>
            <p:nvPr/>
          </p:nvSpPr>
          <p:spPr>
            <a:xfrm>
              <a:off x="797282" y="2605307"/>
              <a:ext cx="676920" cy="4079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客戶</a:t>
              </a:r>
            </a:p>
          </p:txBody>
        </p:sp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8D38CDB1-96EA-4E7C-B488-543818C096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2F1EF"/>
                </a:clrFrom>
                <a:clrTo>
                  <a:srgbClr val="F2F1E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73281" y1="58061" x2="77500" y2="60047"/>
                          <a14:foregroundMark x1="64375" y1="56659" x2="62187" y2="59229"/>
                          <a14:foregroundMark x1="71719" y1="60631" x2="72031" y2="65537"/>
                          <a14:foregroundMark x1="79531" y1="62266" x2="78125" y2="62617"/>
                          <a14:foregroundMark x1="61719" y1="57126" x2="61719" y2="5911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65" t="50000" r="16438" b="30030"/>
            <a:stretch/>
          </p:blipFill>
          <p:spPr>
            <a:xfrm>
              <a:off x="5971863" y="2793721"/>
              <a:ext cx="482397" cy="537163"/>
            </a:xfrm>
            <a:prstGeom prst="rect">
              <a:avLst/>
            </a:prstGeom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D98A5B38-25D2-2F09-1684-44BE420297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2F1EF"/>
                </a:clrFrom>
                <a:clrTo>
                  <a:srgbClr val="F2F1E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73281" y1="58061" x2="77500" y2="60047"/>
                          <a14:foregroundMark x1="64375" y1="56659" x2="62187" y2="59229"/>
                          <a14:foregroundMark x1="71719" y1="60631" x2="72031" y2="65537"/>
                          <a14:foregroundMark x1="79531" y1="62266" x2="78125" y2="62617"/>
                          <a14:foregroundMark x1="61719" y1="57126" x2="61719" y2="5911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65" t="50000" r="16438" b="30030"/>
            <a:stretch/>
          </p:blipFill>
          <p:spPr>
            <a:xfrm>
              <a:off x="190732" y="2497212"/>
              <a:ext cx="482397" cy="537163"/>
            </a:xfrm>
            <a:prstGeom prst="rect">
              <a:avLst/>
            </a:prstGeom>
          </p:spPr>
        </p:pic>
      </p:grpSp>
      <p:sp>
        <p:nvSpPr>
          <p:cNvPr id="4" name="文字方塊 3">
            <a:extLst>
              <a:ext uri="{FF2B5EF4-FFF2-40B4-BE49-F238E27FC236}">
                <a16:creationId xmlns:a16="http://schemas.microsoft.com/office/drawing/2014/main" id="{A935FBC3-9B17-0376-A2DD-F89026D68D39}"/>
              </a:ext>
            </a:extLst>
          </p:cNvPr>
          <p:cNvSpPr txBox="1"/>
          <p:nvPr/>
        </p:nvSpPr>
        <p:spPr>
          <a:xfrm>
            <a:off x="105750" y="122711"/>
            <a:ext cx="370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Geographic Map</a:t>
            </a:r>
            <a:endParaRPr kumimoji="0" lang="zh-TW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3695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035124-3223-B9DD-3291-7E17D79C1B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D5DEB2D-5A73-E189-4D3A-2055693A4B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48C0D1B3-F872-FF60-C61E-D0A0A64A2C2D}"/>
              </a:ext>
            </a:extLst>
          </p:cNvPr>
          <p:cNvGrpSpPr/>
          <p:nvPr/>
        </p:nvGrpSpPr>
        <p:grpSpPr>
          <a:xfrm>
            <a:off x="-22183" y="591672"/>
            <a:ext cx="12214183" cy="6391834"/>
            <a:chOff x="9775" y="578899"/>
            <a:chExt cx="12214183" cy="6171880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EF91059A-91FB-91D8-FA0F-53F5619562C2}"/>
                </a:ext>
              </a:extLst>
            </p:cNvPr>
            <p:cNvGrpSpPr/>
            <p:nvPr/>
          </p:nvGrpSpPr>
          <p:grpSpPr>
            <a:xfrm>
              <a:off x="9775" y="578899"/>
              <a:ext cx="12214183" cy="6171880"/>
              <a:chOff x="9775" y="578899"/>
              <a:chExt cx="12214183" cy="6171880"/>
            </a:xfrm>
          </p:grpSpPr>
          <p:pic>
            <p:nvPicPr>
              <p:cNvPr id="24" name="圖片 23">
                <a:extLst>
                  <a:ext uri="{FF2B5EF4-FFF2-40B4-BE49-F238E27FC236}">
                    <a16:creationId xmlns:a16="http://schemas.microsoft.com/office/drawing/2014/main" id="{2E4D7764-0E8D-0140-76A5-7016D51F0E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13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75" y="578899"/>
                <a:ext cx="12214183" cy="6171880"/>
              </a:xfrm>
              <a:prstGeom prst="rect">
                <a:avLst/>
              </a:prstGeom>
            </p:spPr>
          </p:pic>
          <p:pic>
            <p:nvPicPr>
              <p:cNvPr id="25" name="圖片 24">
                <a:extLst>
                  <a:ext uri="{FF2B5EF4-FFF2-40B4-BE49-F238E27FC236}">
                    <a16:creationId xmlns:a16="http://schemas.microsoft.com/office/drawing/2014/main" id="{A7D17279-DEAF-F9DC-CD2F-4513DFF7C5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524" b="98286" l="1667" r="98500">
                            <a14:foregroundMark x1="46667" y1="6286" x2="68833" y2="20286"/>
                            <a14:foregroundMark x1="68833" y1="20286" x2="71333" y2="24286"/>
                            <a14:foregroundMark x1="72667" y1="30190" x2="73417" y2="72762"/>
                            <a14:foregroundMark x1="73417" y1="72762" x2="72667" y2="75333"/>
                            <a14:foregroundMark x1="94333" y1="66762" x2="52750" y2="93238"/>
                            <a14:foregroundMark x1="5167" y1="65238" x2="15167" y2="70762"/>
                            <a14:foregroundMark x1="15333" y1="50095" x2="14250" y2="51238"/>
                            <a14:foregroundMark x1="25750" y1="43048" x2="27083" y2="44952"/>
                            <a14:foregroundMark x1="3083" y1="60190" x2="1667" y2="62000"/>
                            <a14:foregroundMark x1="43667" y1="1714" x2="46250" y2="4476"/>
                            <a14:foregroundMark x1="98583" y1="66667" x2="95667" y2="66000"/>
                            <a14:foregroundMark x1="48500" y1="98286" x2="51083" y2="98095"/>
                            <a14:backgroundMark x1="1917" y1="64952" x2="500" y2="6571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693" y="784566"/>
                <a:ext cx="351105" cy="323996"/>
              </a:xfrm>
              <a:prstGeom prst="rect">
                <a:avLst/>
              </a:prstGeom>
            </p:spPr>
          </p:pic>
          <p:pic>
            <p:nvPicPr>
              <p:cNvPr id="26" name="圖片 25">
                <a:extLst>
                  <a:ext uri="{FF2B5EF4-FFF2-40B4-BE49-F238E27FC236}">
                    <a16:creationId xmlns:a16="http://schemas.microsoft.com/office/drawing/2014/main" id="{D58D6D0C-BC5E-2BC9-8F95-783AAFDF9C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40000" y1="84225" x2="42889" y2="83957"/>
                            <a14:foregroundMark x1="48222" y1="80481" x2="40444" y2="80749"/>
                            <a14:backgroundMark x1="30222" y1="67112" x2="21333" y2="6443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79" t="70501" r="47986" b="6330"/>
              <a:stretch/>
            </p:blipFill>
            <p:spPr>
              <a:xfrm>
                <a:off x="120991" y="1718987"/>
                <a:ext cx="487807" cy="504556"/>
              </a:xfrm>
              <a:prstGeom prst="rect">
                <a:avLst/>
              </a:prstGeom>
            </p:spPr>
          </p:pic>
        </p:grp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915254F1-7C35-6F35-7011-AF1D089A0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0000" y1="84225" x2="42889" y2="83957"/>
                          <a14:foregroundMark x1="48222" y1="80481" x2="40444" y2="80749"/>
                          <a14:backgroundMark x1="30222" y1="67112" x2="21333" y2="644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79" t="70501" r="47986" b="6330"/>
            <a:stretch/>
          </p:blipFill>
          <p:spPr>
            <a:xfrm>
              <a:off x="9712577" y="4320063"/>
              <a:ext cx="487807" cy="504556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53568ED-EEC9-57BC-68CC-D1069FAA1D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0000" y1="84225" x2="42889" y2="83957"/>
                          <a14:foregroundMark x1="48222" y1="80481" x2="40444" y2="80749"/>
                          <a14:backgroundMark x1="30222" y1="67112" x2="21333" y2="644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79" t="70501" r="47986" b="6330"/>
            <a:stretch/>
          </p:blipFill>
          <p:spPr>
            <a:xfrm>
              <a:off x="10200384" y="4602975"/>
              <a:ext cx="487807" cy="504556"/>
            </a:xfrm>
            <a:prstGeom prst="rect">
              <a:avLst/>
            </a:prstGeom>
          </p:spPr>
        </p:pic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EA12264F-5B60-F7A4-D70F-2E60C0B53EA1}"/>
                </a:ext>
              </a:extLst>
            </p:cNvPr>
            <p:cNvGrpSpPr/>
            <p:nvPr/>
          </p:nvGrpSpPr>
          <p:grpSpPr>
            <a:xfrm>
              <a:off x="53234" y="784333"/>
              <a:ext cx="8274509" cy="5187555"/>
              <a:chOff x="53234" y="784333"/>
              <a:chExt cx="8274509" cy="5187555"/>
            </a:xfrm>
          </p:grpSpPr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83B2ADC3-1911-6D72-8E96-81D445AEEF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524" b="98286" l="1667" r="98500">
                            <a14:foregroundMark x1="46667" y1="6286" x2="68833" y2="20286"/>
                            <a14:foregroundMark x1="68833" y1="20286" x2="71333" y2="24286"/>
                            <a14:foregroundMark x1="72667" y1="30190" x2="73417" y2="72762"/>
                            <a14:foregroundMark x1="73417" y1="72762" x2="72667" y2="75333"/>
                            <a14:foregroundMark x1="94333" y1="66762" x2="52750" y2="93238"/>
                            <a14:foregroundMark x1="5167" y1="65238" x2="15167" y2="70762"/>
                            <a14:foregroundMark x1="15333" y1="50095" x2="14250" y2="51238"/>
                            <a14:foregroundMark x1="25750" y1="43048" x2="27083" y2="44952"/>
                            <a14:foregroundMark x1="3083" y1="60190" x2="1667" y2="62000"/>
                            <a14:foregroundMark x1="43667" y1="1714" x2="46250" y2="4476"/>
                            <a14:foregroundMark x1="98583" y1="66667" x2="95667" y2="66000"/>
                            <a14:foregroundMark x1="48500" y1="98286" x2="51083" y2="98095"/>
                            <a14:backgroundMark x1="1917" y1="64952" x2="500" y2="6571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3887" y="5602556"/>
                <a:ext cx="422094" cy="369332"/>
              </a:xfrm>
              <a:prstGeom prst="rect">
                <a:avLst/>
              </a:prstGeom>
            </p:spPr>
          </p:pic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62C6F01F-D0C3-A148-00EE-8A517DF12780}"/>
                  </a:ext>
                </a:extLst>
              </p:cNvPr>
              <p:cNvSpPr txBox="1"/>
              <p:nvPr/>
            </p:nvSpPr>
            <p:spPr>
              <a:xfrm>
                <a:off x="801199" y="784333"/>
                <a:ext cx="7273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總部</a:t>
                </a:r>
              </a:p>
            </p:txBody>
          </p:sp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CA078197-44B2-4FC3-852A-0725E96483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>
                            <a14:foregroundMark x1="78000" y1="75000" x2="73778" y2="85043"/>
                            <a14:foregroundMark x1="73778" y1="85043" x2="73778" y2="85043"/>
                            <a14:foregroundMark x1="70222" y1="71368" x2="72222" y2="75855"/>
                            <a14:backgroundMark x1="62444" y1="20513" x2="10889" y2="19017"/>
                            <a14:backgroundMark x1="66222" y1="32692" x2="41778" y2="37179"/>
                            <a14:backgroundMark x1="54667" y1="16453" x2="51333" y2="50214"/>
                            <a14:backgroundMark x1="37111" y1="17949" x2="27111" y2="58333"/>
                            <a14:backgroundMark x1="54889" y1="15812" x2="60667" y2="59615"/>
                            <a14:backgroundMark x1="62889" y1="22863" x2="88444" y2="45085"/>
                            <a14:backgroundMark x1="88444" y1="45085" x2="88667" y2="4508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734" t="61300" r="6641" b="8021"/>
              <a:stretch/>
            </p:blipFill>
            <p:spPr>
              <a:xfrm>
                <a:off x="160446" y="1186340"/>
                <a:ext cx="485695" cy="446213"/>
              </a:xfrm>
              <a:prstGeom prst="rect">
                <a:avLst/>
              </a:prstGeom>
            </p:spPr>
          </p:pic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A54449C1-2837-5B17-1D95-CA5DB099DE42}"/>
                  </a:ext>
                </a:extLst>
              </p:cNvPr>
              <p:cNvSpPr txBox="1"/>
              <p:nvPr/>
            </p:nvSpPr>
            <p:spPr>
              <a:xfrm>
                <a:off x="762769" y="1294488"/>
                <a:ext cx="12002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製造商</a:t>
                </a:r>
              </a:p>
            </p:txBody>
          </p:sp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3460849D-70FE-CC6B-AE06-B8FC70908C70}"/>
                  </a:ext>
                </a:extLst>
              </p:cNvPr>
              <p:cNvSpPr txBox="1"/>
              <p:nvPr/>
            </p:nvSpPr>
            <p:spPr>
              <a:xfrm>
                <a:off x="753352" y="1875074"/>
                <a:ext cx="10059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供應商</a:t>
                </a:r>
              </a:p>
            </p:txBody>
          </p:sp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777563B3-EBED-3722-40D5-8C418F99B0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40000" y1="84225" x2="42889" y2="83957"/>
                            <a14:foregroundMark x1="48222" y1="80481" x2="40444" y2="80749"/>
                            <a14:backgroundMark x1="30222" y1="67112" x2="21333" y2="6443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79" t="70501" r="47986" b="6330"/>
              <a:stretch/>
            </p:blipFill>
            <p:spPr>
              <a:xfrm>
                <a:off x="53234" y="3815507"/>
                <a:ext cx="487807" cy="504556"/>
              </a:xfrm>
              <a:prstGeom prst="rect">
                <a:avLst/>
              </a:prstGeom>
            </p:spPr>
          </p:pic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C24D5D86-3C3C-191F-630D-3394BE6C29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40000" y1="84225" x2="42889" y2="83957"/>
                            <a14:foregroundMark x1="48222" y1="80481" x2="40444" y2="80749"/>
                            <a14:backgroundMark x1="30222" y1="67112" x2="21333" y2="6443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79" t="70501" r="47986" b="6330"/>
              <a:stretch/>
            </p:blipFill>
            <p:spPr>
              <a:xfrm>
                <a:off x="474362" y="4098419"/>
                <a:ext cx="487807" cy="504556"/>
              </a:xfrm>
              <a:prstGeom prst="rect">
                <a:avLst/>
              </a:prstGeom>
            </p:spPr>
          </p:pic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18EA5B29-F7B5-3280-A76D-1B3A522F4C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40000" y1="84225" x2="42889" y2="83957"/>
                            <a14:foregroundMark x1="48222" y1="80481" x2="40444" y2="80749"/>
                            <a14:backgroundMark x1="30222" y1="67112" x2="21333" y2="6443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79" t="70501" r="47986" b="6330"/>
              <a:stretch/>
            </p:blipFill>
            <p:spPr>
              <a:xfrm>
                <a:off x="7839936" y="3593863"/>
                <a:ext cx="487807" cy="504556"/>
              </a:xfrm>
              <a:prstGeom prst="rect">
                <a:avLst/>
              </a:prstGeom>
            </p:spPr>
          </p:pic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1A1C0A78-3B17-E458-5FED-F4426C0B9408}"/>
                  </a:ext>
                </a:extLst>
              </p:cNvPr>
              <p:cNvSpPr txBox="1"/>
              <p:nvPr/>
            </p:nvSpPr>
            <p:spPr>
              <a:xfrm>
                <a:off x="770015" y="2339720"/>
                <a:ext cx="8483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客戶</a:t>
                </a:r>
              </a:p>
            </p:txBody>
          </p:sp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E1843CEF-9AA1-291F-2DEB-FD8BB214BE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>
                            <a14:foregroundMark x1="73281" y1="58061" x2="77500" y2="60047"/>
                            <a14:foregroundMark x1="64375" y1="56659" x2="62187" y2="59229"/>
                            <a14:foregroundMark x1="71719" y1="60631" x2="72031" y2="65537"/>
                            <a14:foregroundMark x1="79531" y1="62266" x2="78125" y2="62617"/>
                            <a14:foregroundMark x1="61719" y1="57126" x2="61719" y2="5911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265" t="50000" r="16438" b="30030"/>
              <a:stretch/>
            </p:blipFill>
            <p:spPr>
              <a:xfrm>
                <a:off x="5712867" y="3380548"/>
                <a:ext cx="383133" cy="426630"/>
              </a:xfrm>
              <a:prstGeom prst="rect">
                <a:avLst/>
              </a:prstGeom>
            </p:spPr>
          </p:pic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C49D86BF-4981-D2BB-79CA-DEF0A9AE2C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>
                            <a14:foregroundMark x1="73281" y1="58061" x2="77500" y2="60047"/>
                            <a14:foregroundMark x1="64375" y1="56659" x2="62187" y2="59229"/>
                            <a14:foregroundMark x1="71719" y1="60631" x2="72031" y2="65537"/>
                            <a14:foregroundMark x1="79531" y1="62266" x2="78125" y2="62617"/>
                            <a14:foregroundMark x1="61719" y1="57126" x2="61719" y2="5911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265" t="50000" r="16438" b="30030"/>
              <a:stretch/>
            </p:blipFill>
            <p:spPr>
              <a:xfrm>
                <a:off x="185477" y="2282422"/>
                <a:ext cx="383133" cy="426630"/>
              </a:xfrm>
              <a:prstGeom prst="rect">
                <a:avLst/>
              </a:prstGeom>
            </p:spPr>
          </p:pic>
          <p:cxnSp>
            <p:nvCxnSpPr>
              <p:cNvPr id="20" name="直線單箭頭接點 19">
                <a:extLst>
                  <a:ext uri="{FF2B5EF4-FFF2-40B4-BE49-F238E27FC236}">
                    <a16:creationId xmlns:a16="http://schemas.microsoft.com/office/drawing/2014/main" id="{D07345B4-3CD9-367B-C406-EBD340B1D2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3517" y="946564"/>
                <a:ext cx="98385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B4C8F36-517D-F82C-1074-20E6FF929F2D}"/>
                  </a:ext>
                </a:extLst>
              </p:cNvPr>
              <p:cNvSpPr txBox="1"/>
              <p:nvPr/>
            </p:nvSpPr>
            <p:spPr>
              <a:xfrm>
                <a:off x="2862582" y="784333"/>
                <a:ext cx="7273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陸運</a:t>
                </a:r>
              </a:p>
            </p:txBody>
          </p:sp>
          <p:cxnSp>
            <p:nvCxnSpPr>
              <p:cNvPr id="22" name="直線單箭頭接點 21">
                <a:extLst>
                  <a:ext uri="{FF2B5EF4-FFF2-40B4-BE49-F238E27FC236}">
                    <a16:creationId xmlns:a16="http://schemas.microsoft.com/office/drawing/2014/main" id="{50643EA1-5D90-2BC6-473D-D33473923A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4968" y="1524534"/>
                <a:ext cx="983850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69F5E9CE-E8CA-3D64-62EF-AAA69108C109}"/>
                  </a:ext>
                </a:extLst>
              </p:cNvPr>
              <p:cNvSpPr txBox="1"/>
              <p:nvPr/>
            </p:nvSpPr>
            <p:spPr>
              <a:xfrm>
                <a:off x="2900719" y="1334132"/>
                <a:ext cx="9838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資訊流</a:t>
                </a:r>
              </a:p>
            </p:txBody>
          </p:sp>
        </p:grpSp>
      </p:grpSp>
      <p:pic>
        <p:nvPicPr>
          <p:cNvPr id="28" name="圖片 27">
            <a:extLst>
              <a:ext uri="{FF2B5EF4-FFF2-40B4-BE49-F238E27FC236}">
                <a16:creationId xmlns:a16="http://schemas.microsoft.com/office/drawing/2014/main" id="{B435B2CB-6F3C-1B8E-24BC-5C854992CC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96059" y="32467"/>
            <a:ext cx="3798137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624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B387876F-4BC4-EEAC-D1D2-50711F636E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2ADAA50-0CC8-F25B-F6A5-2D2F26EFC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686549"/>
              </p:ext>
            </p:extLst>
          </p:nvPr>
        </p:nvGraphicFramePr>
        <p:xfrm>
          <a:off x="31376" y="685783"/>
          <a:ext cx="12160625" cy="61722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18803">
                  <a:extLst>
                    <a:ext uri="{9D8B030D-6E8A-4147-A177-3AD203B41FA5}">
                      <a16:colId xmlns:a16="http://schemas.microsoft.com/office/drawing/2014/main" val="1173003870"/>
                    </a:ext>
                  </a:extLst>
                </a:gridCol>
                <a:gridCol w="1337866">
                  <a:extLst>
                    <a:ext uri="{9D8B030D-6E8A-4147-A177-3AD203B41FA5}">
                      <a16:colId xmlns:a16="http://schemas.microsoft.com/office/drawing/2014/main" val="52645951"/>
                    </a:ext>
                  </a:extLst>
                </a:gridCol>
                <a:gridCol w="2517083">
                  <a:extLst>
                    <a:ext uri="{9D8B030D-6E8A-4147-A177-3AD203B41FA5}">
                      <a16:colId xmlns:a16="http://schemas.microsoft.com/office/drawing/2014/main" val="972652322"/>
                    </a:ext>
                  </a:extLst>
                </a:gridCol>
                <a:gridCol w="2517083">
                  <a:extLst>
                    <a:ext uri="{9D8B030D-6E8A-4147-A177-3AD203B41FA5}">
                      <a16:colId xmlns:a16="http://schemas.microsoft.com/office/drawing/2014/main" val="2944974009"/>
                    </a:ext>
                  </a:extLst>
                </a:gridCol>
                <a:gridCol w="2182024">
                  <a:extLst>
                    <a:ext uri="{9D8B030D-6E8A-4147-A177-3AD203B41FA5}">
                      <a16:colId xmlns:a16="http://schemas.microsoft.com/office/drawing/2014/main" val="1741623834"/>
                    </a:ext>
                  </a:extLst>
                </a:gridCol>
                <a:gridCol w="1787766">
                  <a:extLst>
                    <a:ext uri="{9D8B030D-6E8A-4147-A177-3AD203B41FA5}">
                      <a16:colId xmlns:a16="http://schemas.microsoft.com/office/drawing/2014/main" val="1436672571"/>
                    </a:ext>
                  </a:extLst>
                </a:gridCol>
              </a:tblGrid>
              <a:tr h="357936">
                <a:tc rowSpan="2"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</a:rPr>
                        <a:t>角色種類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 rowSpan="2"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</a:rPr>
                        <a:t>角色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 gridSpan="4"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</a:rPr>
                        <a:t>流程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725496"/>
                  </a:ext>
                </a:extLst>
              </a:tr>
              <a:tr h="35745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</a:rPr>
                        <a:t>規劃</a:t>
                      </a:r>
                      <a:r>
                        <a:rPr lang="en-US" sz="1600" kern="100" dirty="0">
                          <a:effectLst/>
                        </a:rPr>
                        <a:t>(P)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</a:rPr>
                        <a:t>採購</a:t>
                      </a:r>
                      <a:r>
                        <a:rPr lang="en-US" sz="1600" kern="100">
                          <a:effectLst/>
                        </a:rPr>
                        <a:t>(S)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</a:rPr>
                        <a:t>生產</a:t>
                      </a:r>
                      <a:r>
                        <a:rPr lang="en-US" sz="1600" kern="100">
                          <a:effectLst/>
                        </a:rPr>
                        <a:t>(M)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</a:rPr>
                        <a:t>配銷</a:t>
                      </a:r>
                      <a:r>
                        <a:rPr lang="en-US" sz="1600" kern="100">
                          <a:effectLst/>
                        </a:rPr>
                        <a:t>(D)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extLst>
                  <a:ext uri="{0D108BD9-81ED-4DB2-BD59-A6C34878D82A}">
                    <a16:rowId xmlns:a16="http://schemas.microsoft.com/office/drawing/2014/main" val="3879949295"/>
                  </a:ext>
                </a:extLst>
              </a:tr>
              <a:tr h="758581"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</a:rPr>
                        <a:t>客戶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</a:rPr>
                        <a:t>公車客運業者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P2 </a:t>
                      </a:r>
                      <a:r>
                        <a:rPr lang="zh-TW" sz="1600" kern="100">
                          <a:effectLst/>
                        </a:rPr>
                        <a:t>採購規劃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S1(MTS)</a:t>
                      </a:r>
                      <a:r>
                        <a:rPr lang="zh-TW" sz="1600" kern="100">
                          <a:effectLst/>
                        </a:rPr>
                        <a:t>、</a:t>
                      </a:r>
                      <a:r>
                        <a:rPr lang="en-US" sz="1600" kern="100">
                          <a:effectLst/>
                        </a:rPr>
                        <a:t>S3(ETO)</a:t>
                      </a:r>
                      <a:r>
                        <a:rPr lang="zh-TW" sz="1600" kern="100">
                          <a:effectLst/>
                        </a:rPr>
                        <a:t>物料採購至總部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extLst>
                  <a:ext uri="{0D108BD9-81ED-4DB2-BD59-A6C34878D82A}">
                    <a16:rowId xmlns:a16="http://schemas.microsoft.com/office/drawing/2014/main" val="490311995"/>
                  </a:ext>
                </a:extLst>
              </a:tr>
              <a:tr h="1158740"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</a:rPr>
                        <a:t>總部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</a:rPr>
                        <a:t>新北市政府交通局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P1</a:t>
                      </a:r>
                      <a:r>
                        <a:rPr lang="zh-TW" sz="1600" kern="100">
                          <a:effectLst/>
                        </a:rPr>
                        <a:t>供應鏈規劃、</a:t>
                      </a:r>
                      <a:r>
                        <a:rPr lang="en-US" sz="1600" kern="100">
                          <a:effectLst/>
                        </a:rPr>
                        <a:t>P2 </a:t>
                      </a:r>
                      <a:r>
                        <a:rPr lang="zh-TW" sz="1600" kern="100">
                          <a:effectLst/>
                        </a:rPr>
                        <a:t>採購規劃、</a:t>
                      </a:r>
                      <a:r>
                        <a:rPr lang="en-US" sz="1600" kern="100">
                          <a:effectLst/>
                        </a:rPr>
                        <a:t>P4</a:t>
                      </a:r>
                      <a:r>
                        <a:rPr lang="zh-TW" sz="1600" kern="100">
                          <a:effectLst/>
                        </a:rPr>
                        <a:t>配銷規劃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S1(MTS)</a:t>
                      </a:r>
                      <a:r>
                        <a:rPr lang="zh-TW" sz="1600" kern="100" dirty="0">
                          <a:effectLst/>
                        </a:rPr>
                        <a:t>、</a:t>
                      </a:r>
                      <a:r>
                        <a:rPr lang="en-US" sz="1600" kern="100" dirty="0">
                          <a:effectLst/>
                        </a:rPr>
                        <a:t>S3(ETO)</a:t>
                      </a:r>
                      <a:r>
                        <a:rPr lang="zh-TW" sz="1600" kern="100" dirty="0">
                          <a:effectLst/>
                        </a:rPr>
                        <a:t>下單至製造廠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D2 </a:t>
                      </a:r>
                      <a:r>
                        <a:rPr lang="zh-TW" sz="1600" kern="100" dirty="0">
                          <a:effectLst/>
                        </a:rPr>
                        <a:t>（無成品庫存） </a:t>
                      </a:r>
                    </a:p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extLst>
                  <a:ext uri="{0D108BD9-81ED-4DB2-BD59-A6C34878D82A}">
                    <a16:rowId xmlns:a16="http://schemas.microsoft.com/office/drawing/2014/main" val="1865543668"/>
                  </a:ext>
                </a:extLst>
              </a:tr>
              <a:tr h="1159226"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</a:rPr>
                        <a:t>製造廠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</a:rPr>
                        <a:t>政德廣告事業有限公司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P1</a:t>
                      </a:r>
                      <a:r>
                        <a:rPr lang="zh-TW" sz="1600" kern="100">
                          <a:effectLst/>
                        </a:rPr>
                        <a:t>供應鏈規劃、</a:t>
                      </a:r>
                      <a:r>
                        <a:rPr lang="en-US" sz="1600" kern="100">
                          <a:effectLst/>
                        </a:rPr>
                        <a:t>P2 </a:t>
                      </a:r>
                      <a:r>
                        <a:rPr lang="zh-TW" sz="1600" kern="100">
                          <a:effectLst/>
                        </a:rPr>
                        <a:t>採購規劃、</a:t>
                      </a:r>
                      <a:r>
                        <a:rPr lang="en-US" sz="1600" kern="100">
                          <a:effectLst/>
                        </a:rPr>
                        <a:t>P3</a:t>
                      </a:r>
                      <a:r>
                        <a:rPr lang="zh-TW" sz="1600" kern="100">
                          <a:effectLst/>
                        </a:rPr>
                        <a:t>生產規劃、</a:t>
                      </a:r>
                      <a:r>
                        <a:rPr lang="en-US" sz="1600" kern="100">
                          <a:effectLst/>
                        </a:rPr>
                        <a:t>P4</a:t>
                      </a:r>
                      <a:r>
                        <a:rPr lang="zh-TW" sz="1600" kern="100">
                          <a:effectLst/>
                        </a:rPr>
                        <a:t>配銷規劃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S1(MTS)</a:t>
                      </a:r>
                      <a:r>
                        <a:rPr lang="zh-TW" sz="1600" kern="100" dirty="0">
                          <a:effectLst/>
                        </a:rPr>
                        <a:t>、</a:t>
                      </a:r>
                      <a:r>
                        <a:rPr lang="en-US" sz="1600" kern="100" dirty="0">
                          <a:effectLst/>
                        </a:rPr>
                        <a:t>S3(ETO)</a:t>
                      </a:r>
                      <a:r>
                        <a:rPr lang="zh-TW" sz="1600" kern="100" dirty="0">
                          <a:effectLst/>
                        </a:rPr>
                        <a:t>下單至供應商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M2</a:t>
                      </a:r>
                      <a:r>
                        <a:rPr lang="zh-TW" sz="1600" kern="100" dirty="0">
                          <a:effectLst/>
                        </a:rPr>
                        <a:t>接收訂單至生產線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D2</a:t>
                      </a:r>
                      <a:r>
                        <a:rPr lang="zh-TW" sz="1600" kern="100" dirty="0">
                          <a:effectLst/>
                        </a:rPr>
                        <a:t>（製造為</a:t>
                      </a:r>
                      <a:r>
                        <a:rPr lang="en-US" sz="1600" kern="100" dirty="0">
                          <a:effectLst/>
                        </a:rPr>
                        <a:t>M2</a:t>
                      </a:r>
                      <a:r>
                        <a:rPr lang="zh-TW" sz="1600" kern="100" dirty="0">
                          <a:effectLst/>
                        </a:rPr>
                        <a:t>）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extLst>
                  <a:ext uri="{0D108BD9-81ED-4DB2-BD59-A6C34878D82A}">
                    <a16:rowId xmlns:a16="http://schemas.microsoft.com/office/drawing/2014/main" val="371988844"/>
                  </a:ext>
                </a:extLst>
              </a:tr>
              <a:tr h="2380285"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</a:rPr>
                        <a:t>供應商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</a:rPr>
                        <a:t>國喬興業、爵士影像、三傑壓克力、鴻霖螺絲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P1</a:t>
                      </a:r>
                      <a:r>
                        <a:rPr lang="zh-TW" sz="1600" kern="100" dirty="0">
                          <a:effectLst/>
                        </a:rPr>
                        <a:t>供應鏈規劃、</a:t>
                      </a:r>
                      <a:r>
                        <a:rPr lang="en-US" sz="1600" kern="100" dirty="0">
                          <a:effectLst/>
                        </a:rPr>
                        <a:t>P3</a:t>
                      </a:r>
                      <a:r>
                        <a:rPr lang="zh-TW" sz="1600" kern="100" dirty="0">
                          <a:effectLst/>
                        </a:rPr>
                        <a:t>生產規劃、</a:t>
                      </a:r>
                      <a:r>
                        <a:rPr lang="en-US" sz="1600" kern="100" dirty="0">
                          <a:effectLst/>
                        </a:rPr>
                        <a:t>P4</a:t>
                      </a:r>
                      <a:r>
                        <a:rPr lang="zh-TW" sz="1600" kern="100" dirty="0">
                          <a:effectLst/>
                        </a:rPr>
                        <a:t>配銷規劃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M1 </a:t>
                      </a:r>
                      <a:r>
                        <a:rPr lang="zh-TW" sz="1600" kern="100" dirty="0">
                          <a:effectLst/>
                        </a:rPr>
                        <a:t>接收訂單至成品倉儲</a:t>
                      </a:r>
                    </a:p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M3 </a:t>
                      </a:r>
                      <a:r>
                        <a:rPr lang="zh-TW" sz="1600" kern="100" dirty="0">
                          <a:effectLst/>
                        </a:rPr>
                        <a:t>接收訂單至設計單位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D1</a:t>
                      </a:r>
                      <a:r>
                        <a:rPr lang="zh-TW" sz="1600" kern="100" dirty="0">
                          <a:effectLst/>
                        </a:rPr>
                        <a:t>（製造為</a:t>
                      </a:r>
                      <a:r>
                        <a:rPr lang="en-US" sz="1600" kern="100" dirty="0">
                          <a:effectLst/>
                        </a:rPr>
                        <a:t>M1</a:t>
                      </a:r>
                      <a:r>
                        <a:rPr lang="zh-TW" sz="1600" kern="100" dirty="0">
                          <a:effectLst/>
                        </a:rPr>
                        <a:t>）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D3</a:t>
                      </a:r>
                      <a:r>
                        <a:rPr lang="zh-TW" sz="1600" kern="100" dirty="0">
                          <a:effectLst/>
                        </a:rPr>
                        <a:t>（製造為</a:t>
                      </a:r>
                      <a:r>
                        <a:rPr lang="en-US" sz="1600" kern="100" dirty="0">
                          <a:effectLst/>
                        </a:rPr>
                        <a:t>M3</a:t>
                      </a:r>
                      <a:r>
                        <a:rPr lang="zh-TW" sz="1600" kern="100" dirty="0">
                          <a:effectLst/>
                        </a:rPr>
                        <a:t>）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extLst>
                  <a:ext uri="{0D108BD9-81ED-4DB2-BD59-A6C34878D82A}">
                    <a16:rowId xmlns:a16="http://schemas.microsoft.com/office/drawing/2014/main" val="1142199829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0ED93802-6434-7C58-B39E-5710395834B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-3803014" y="7092887"/>
            <a:ext cx="141877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98E0E00-B445-E5B7-C90D-D6D1487531A2}"/>
              </a:ext>
            </a:extLst>
          </p:cNvPr>
          <p:cNvSpPr txBox="1"/>
          <p:nvPr/>
        </p:nvSpPr>
        <p:spPr>
          <a:xfrm>
            <a:off x="98611" y="224118"/>
            <a:ext cx="6230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/>
              <a:t>供應鏈的結構</a:t>
            </a:r>
            <a:r>
              <a:rPr lang="en-US" altLang="zh-TW" sz="2400" b="1" dirty="0"/>
              <a:t>-</a:t>
            </a:r>
            <a:r>
              <a:rPr lang="zh-TW" altLang="en-US" sz="2400" b="1" dirty="0"/>
              <a:t>供應鏈角色及執行流程種類</a:t>
            </a:r>
          </a:p>
        </p:txBody>
      </p:sp>
    </p:spTree>
    <p:extLst>
      <p:ext uri="{BB962C8B-B14F-4D97-AF65-F5344CB8AC3E}">
        <p14:creationId xmlns:p14="http://schemas.microsoft.com/office/powerpoint/2010/main" val="2785971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7FF6E0-2EF3-B2D2-C895-3F0EE870C2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42AC7A6-657A-7F8B-CF27-4483A4C13E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9083A1DE-1F51-FB39-16D5-568CF088D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847"/>
            <a:ext cx="12191999" cy="6311153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B51BDF85-3E8A-A3C8-9F3A-06B34082A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798137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80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041F3536-42DC-C582-8D5C-53E470452C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3417923" cy="461665"/>
          </a:xfrm>
        </p:spPr>
        <p:txBody>
          <a:bodyPr/>
          <a:lstStyle/>
          <a:p>
            <a:r>
              <a:rPr lang="en-US" altLang="zh-TW" dirty="0"/>
              <a:t>Thread Diagram-1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0F9E866-A709-68AE-698F-05524F594D1D}"/>
              </a:ext>
            </a:extLst>
          </p:cNvPr>
          <p:cNvSpPr/>
          <p:nvPr/>
        </p:nvSpPr>
        <p:spPr>
          <a:xfrm>
            <a:off x="0" y="1281220"/>
            <a:ext cx="12191999" cy="55767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BA3827F3-D8D4-7A29-7525-C6A5C391F532}"/>
              </a:ext>
            </a:extLst>
          </p:cNvPr>
          <p:cNvCxnSpPr/>
          <p:nvPr/>
        </p:nvCxnSpPr>
        <p:spPr>
          <a:xfrm>
            <a:off x="3498111" y="1265274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821AFEF8-57E8-BA9C-14E2-2EE7754831D3}"/>
              </a:ext>
            </a:extLst>
          </p:cNvPr>
          <p:cNvCxnSpPr/>
          <p:nvPr/>
        </p:nvCxnSpPr>
        <p:spPr>
          <a:xfrm>
            <a:off x="6712690" y="1281221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1EA3ACE-24E6-1F99-8161-746167F31A17}"/>
              </a:ext>
            </a:extLst>
          </p:cNvPr>
          <p:cNvCxnSpPr/>
          <p:nvPr/>
        </p:nvCxnSpPr>
        <p:spPr>
          <a:xfrm>
            <a:off x="9399183" y="1281221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3DFC9621-015E-5FB2-585D-C3C067FA13C3}"/>
              </a:ext>
            </a:extLst>
          </p:cNvPr>
          <p:cNvSpPr/>
          <p:nvPr/>
        </p:nvSpPr>
        <p:spPr>
          <a:xfrm>
            <a:off x="1446028" y="5677786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供應商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851F4491-DFD8-5D69-9E58-3DF92BF700F5}"/>
              </a:ext>
            </a:extLst>
          </p:cNvPr>
          <p:cNvSpPr/>
          <p:nvPr/>
        </p:nvSpPr>
        <p:spPr>
          <a:xfrm>
            <a:off x="4276956" y="5677783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製造商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56DBF8AA-ED00-6D28-B8C2-BEC5337B174E}"/>
              </a:ext>
            </a:extLst>
          </p:cNvPr>
          <p:cNvSpPr/>
          <p:nvPr/>
        </p:nvSpPr>
        <p:spPr>
          <a:xfrm>
            <a:off x="7182904" y="5677783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總部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4B84997-F11C-CA34-8B47-73F9BAF230AE}"/>
              </a:ext>
            </a:extLst>
          </p:cNvPr>
          <p:cNvSpPr/>
          <p:nvPr/>
        </p:nvSpPr>
        <p:spPr>
          <a:xfrm>
            <a:off x="9658975" y="5677784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客戶</a:t>
            </a: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4E313703-0588-CC7B-915F-FFCE4E9A3EFB}"/>
              </a:ext>
            </a:extLst>
          </p:cNvPr>
          <p:cNvSpPr/>
          <p:nvPr/>
        </p:nvSpPr>
        <p:spPr>
          <a:xfrm>
            <a:off x="1334388" y="3586788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D37C68E1-653A-85C8-249E-DF8D41167337}"/>
              </a:ext>
            </a:extLst>
          </p:cNvPr>
          <p:cNvSpPr/>
          <p:nvPr/>
        </p:nvSpPr>
        <p:spPr>
          <a:xfrm>
            <a:off x="5720319" y="4086517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090B4FCA-3DBB-7BC1-0715-FE02D25AEA1D}"/>
              </a:ext>
            </a:extLst>
          </p:cNvPr>
          <p:cNvSpPr/>
          <p:nvPr/>
        </p:nvSpPr>
        <p:spPr>
          <a:xfrm>
            <a:off x="1334388" y="4751052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BCE830EF-7F09-19C5-3289-81F39024FA81}"/>
              </a:ext>
            </a:extLst>
          </p:cNvPr>
          <p:cNvSpPr/>
          <p:nvPr/>
        </p:nvSpPr>
        <p:spPr>
          <a:xfrm>
            <a:off x="8374266" y="4235373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604A4F17-40C9-4450-2192-DE3348EADFA0}"/>
              </a:ext>
            </a:extLst>
          </p:cNvPr>
          <p:cNvSpPr/>
          <p:nvPr/>
        </p:nvSpPr>
        <p:spPr>
          <a:xfrm>
            <a:off x="2496876" y="3586787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98C11CFE-AE12-9007-CEDA-A17879075DD5}"/>
              </a:ext>
            </a:extLst>
          </p:cNvPr>
          <p:cNvSpPr/>
          <p:nvPr/>
        </p:nvSpPr>
        <p:spPr>
          <a:xfrm>
            <a:off x="2512829" y="4740419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E9F532AC-252A-76BA-24F0-F4C4A55B6E9B}"/>
              </a:ext>
            </a:extLst>
          </p:cNvPr>
          <p:cNvSpPr/>
          <p:nvPr/>
        </p:nvSpPr>
        <p:spPr>
          <a:xfrm>
            <a:off x="3600007" y="355488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6EC344F5-BBF1-F1A5-8FCE-19497DCA71C9}"/>
              </a:ext>
            </a:extLst>
          </p:cNvPr>
          <p:cNvSpPr/>
          <p:nvPr/>
        </p:nvSpPr>
        <p:spPr>
          <a:xfrm>
            <a:off x="3620382" y="4740418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FFBDBCF2-26EE-E38B-2C76-2DBF306123C2}"/>
              </a:ext>
            </a:extLst>
          </p:cNvPr>
          <p:cNvSpPr/>
          <p:nvPr/>
        </p:nvSpPr>
        <p:spPr>
          <a:xfrm>
            <a:off x="4719977" y="4086517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7D044523-C361-DAD0-FC8D-407108E14A45}"/>
              </a:ext>
            </a:extLst>
          </p:cNvPr>
          <p:cNvSpPr/>
          <p:nvPr/>
        </p:nvSpPr>
        <p:spPr>
          <a:xfrm>
            <a:off x="7086595" y="3655900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16C8947B-2359-8934-D8E4-83EFD5CD2B97}"/>
              </a:ext>
            </a:extLst>
          </p:cNvPr>
          <p:cNvSpPr/>
          <p:nvPr/>
        </p:nvSpPr>
        <p:spPr>
          <a:xfrm>
            <a:off x="7106970" y="484142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24C82E59-14BA-591E-A933-D06A126203D6}"/>
              </a:ext>
            </a:extLst>
          </p:cNvPr>
          <p:cNvSpPr/>
          <p:nvPr/>
        </p:nvSpPr>
        <p:spPr>
          <a:xfrm>
            <a:off x="10099401" y="3655900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43432DDA-3E40-CC8D-B686-6BC3C1B5F7D5}"/>
              </a:ext>
            </a:extLst>
          </p:cNvPr>
          <p:cNvSpPr/>
          <p:nvPr/>
        </p:nvSpPr>
        <p:spPr>
          <a:xfrm>
            <a:off x="10119776" y="484142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id="{A1937A50-DEDE-B94C-58E6-30A39628CA8E}"/>
              </a:ext>
            </a:extLst>
          </p:cNvPr>
          <p:cNvCxnSpPr>
            <a:stCxn id="12" idx="3"/>
            <a:endCxn id="17" idx="1"/>
          </p:cNvCxnSpPr>
          <p:nvPr/>
        </p:nvCxnSpPr>
        <p:spPr>
          <a:xfrm flipV="1">
            <a:off x="2206254" y="3927029"/>
            <a:ext cx="29062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接點: 肘形 28">
            <a:extLst>
              <a:ext uri="{FF2B5EF4-FFF2-40B4-BE49-F238E27FC236}">
                <a16:creationId xmlns:a16="http://schemas.microsoft.com/office/drawing/2014/main" id="{EC72B518-C396-5DD4-4DA5-9EBACCC39A99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2206254" y="5080661"/>
            <a:ext cx="306575" cy="106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接點: 肘形 33">
            <a:extLst>
              <a:ext uri="{FF2B5EF4-FFF2-40B4-BE49-F238E27FC236}">
                <a16:creationId xmlns:a16="http://schemas.microsoft.com/office/drawing/2014/main" id="{A4658F59-1F3F-F4DA-D060-2F1A619026E5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3368742" y="3895131"/>
            <a:ext cx="231265" cy="318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接點: 肘形 35">
            <a:extLst>
              <a:ext uri="{FF2B5EF4-FFF2-40B4-BE49-F238E27FC236}">
                <a16:creationId xmlns:a16="http://schemas.microsoft.com/office/drawing/2014/main" id="{270B73E3-61D8-5C50-9CEE-113E1E49C3F8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 flipV="1">
            <a:off x="3384695" y="5080660"/>
            <a:ext cx="235687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接點: 肘形 37">
            <a:extLst>
              <a:ext uri="{FF2B5EF4-FFF2-40B4-BE49-F238E27FC236}">
                <a16:creationId xmlns:a16="http://schemas.microsoft.com/office/drawing/2014/main" id="{4D5CE57D-42B1-B7DE-5186-C70F78D1B742}"/>
              </a:ext>
            </a:extLst>
          </p:cNvPr>
          <p:cNvCxnSpPr>
            <a:stCxn id="21" idx="1"/>
            <a:endCxn id="19" idx="3"/>
          </p:cNvCxnSpPr>
          <p:nvPr/>
        </p:nvCxnSpPr>
        <p:spPr>
          <a:xfrm rot="10800000">
            <a:off x="4471873" y="3895131"/>
            <a:ext cx="248104" cy="5316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接點: 肘形 39">
            <a:extLst>
              <a:ext uri="{FF2B5EF4-FFF2-40B4-BE49-F238E27FC236}">
                <a16:creationId xmlns:a16="http://schemas.microsoft.com/office/drawing/2014/main" id="{14823566-4653-A79D-36EE-8BD05FA9ABF3}"/>
              </a:ext>
            </a:extLst>
          </p:cNvPr>
          <p:cNvCxnSpPr>
            <a:stCxn id="20" idx="3"/>
          </p:cNvCxnSpPr>
          <p:nvPr/>
        </p:nvCxnSpPr>
        <p:spPr>
          <a:xfrm flipV="1">
            <a:off x="4492248" y="4426760"/>
            <a:ext cx="90385" cy="6539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9C5051C4-CEA9-0E04-7092-6D5DF615967B}"/>
              </a:ext>
            </a:extLst>
          </p:cNvPr>
          <p:cNvCxnSpPr>
            <a:stCxn id="21" idx="3"/>
            <a:endCxn id="13" idx="1"/>
          </p:cNvCxnSpPr>
          <p:nvPr/>
        </p:nvCxnSpPr>
        <p:spPr>
          <a:xfrm>
            <a:off x="5591843" y="4426759"/>
            <a:ext cx="128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接點: 肘形 43">
            <a:extLst>
              <a:ext uri="{FF2B5EF4-FFF2-40B4-BE49-F238E27FC236}">
                <a16:creationId xmlns:a16="http://schemas.microsoft.com/office/drawing/2014/main" id="{4B287165-BBD9-154C-9939-939CF7429E84}"/>
              </a:ext>
            </a:extLst>
          </p:cNvPr>
          <p:cNvCxnSpPr>
            <a:stCxn id="13" idx="3"/>
            <a:endCxn id="22" idx="1"/>
          </p:cNvCxnSpPr>
          <p:nvPr/>
        </p:nvCxnSpPr>
        <p:spPr>
          <a:xfrm flipV="1">
            <a:off x="6592185" y="3996142"/>
            <a:ext cx="494410" cy="4306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接點: 肘形 45">
            <a:extLst>
              <a:ext uri="{FF2B5EF4-FFF2-40B4-BE49-F238E27FC236}">
                <a16:creationId xmlns:a16="http://schemas.microsoft.com/office/drawing/2014/main" id="{609B241A-A049-88A1-DF5F-DC93186C5011}"/>
              </a:ext>
            </a:extLst>
          </p:cNvPr>
          <p:cNvCxnSpPr>
            <a:cxnSpLocks/>
            <a:stCxn id="13" idx="3"/>
            <a:endCxn id="23" idx="1"/>
          </p:cNvCxnSpPr>
          <p:nvPr/>
        </p:nvCxnSpPr>
        <p:spPr>
          <a:xfrm>
            <a:off x="6592185" y="4426759"/>
            <a:ext cx="514785" cy="75491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接點: 肘形 49">
            <a:extLst>
              <a:ext uri="{FF2B5EF4-FFF2-40B4-BE49-F238E27FC236}">
                <a16:creationId xmlns:a16="http://schemas.microsoft.com/office/drawing/2014/main" id="{0010EE1E-40F3-805A-D5F3-3BEA22CD7458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52918" y="4497199"/>
            <a:ext cx="837315" cy="3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接點: 肘形 52">
            <a:extLst>
              <a:ext uri="{FF2B5EF4-FFF2-40B4-BE49-F238E27FC236}">
                <a16:creationId xmlns:a16="http://schemas.microsoft.com/office/drawing/2014/main" id="{D2C74D38-1756-35E2-A07A-2D1347587161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54855" y="4555677"/>
            <a:ext cx="837315" cy="3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接點: 肘形 53">
            <a:extLst>
              <a:ext uri="{FF2B5EF4-FFF2-40B4-BE49-F238E27FC236}">
                <a16:creationId xmlns:a16="http://schemas.microsoft.com/office/drawing/2014/main" id="{69189BC0-CF26-0449-396D-2AB4A7C1E3AF}"/>
              </a:ext>
            </a:extLst>
          </p:cNvPr>
          <p:cNvCxnSpPr>
            <a:cxnSpLocks/>
            <a:stCxn id="16" idx="1"/>
            <a:endCxn id="22" idx="3"/>
          </p:cNvCxnSpPr>
          <p:nvPr/>
        </p:nvCxnSpPr>
        <p:spPr>
          <a:xfrm rot="10800000">
            <a:off x="7958462" y="3996143"/>
            <a:ext cx="415805" cy="5794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75038395-D87A-C963-51C7-2B9056B55EB9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7978836" y="4575615"/>
            <a:ext cx="183007" cy="60605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接點: 肘形 61">
            <a:extLst>
              <a:ext uri="{FF2B5EF4-FFF2-40B4-BE49-F238E27FC236}">
                <a16:creationId xmlns:a16="http://schemas.microsoft.com/office/drawing/2014/main" id="{2A6ECD1F-331C-D9E9-2D8C-45BE08343B6E}"/>
              </a:ext>
            </a:extLst>
          </p:cNvPr>
          <p:cNvCxnSpPr>
            <a:cxnSpLocks/>
            <a:stCxn id="16" idx="3"/>
            <a:endCxn id="24" idx="1"/>
          </p:cNvCxnSpPr>
          <p:nvPr/>
        </p:nvCxnSpPr>
        <p:spPr>
          <a:xfrm flipV="1">
            <a:off x="9246132" y="3996142"/>
            <a:ext cx="853269" cy="5794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F0F6F616-999A-0392-18F9-B25D46DFE1E9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>
            <a:off x="9246132" y="4575615"/>
            <a:ext cx="873644" cy="6060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71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041F3536-42DC-C582-8D5C-53E470452C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3417923" cy="461665"/>
          </a:xfrm>
        </p:spPr>
        <p:txBody>
          <a:bodyPr/>
          <a:lstStyle/>
          <a:p>
            <a:r>
              <a:rPr lang="en-US" altLang="zh-TW" dirty="0"/>
              <a:t>Thread Diagram-2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0F9E866-A709-68AE-698F-05524F594D1D}"/>
              </a:ext>
            </a:extLst>
          </p:cNvPr>
          <p:cNvSpPr/>
          <p:nvPr/>
        </p:nvSpPr>
        <p:spPr>
          <a:xfrm>
            <a:off x="0" y="1265274"/>
            <a:ext cx="12191999" cy="55927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BA3827F3-D8D4-7A29-7525-C6A5C391F532}"/>
              </a:ext>
            </a:extLst>
          </p:cNvPr>
          <p:cNvCxnSpPr/>
          <p:nvPr/>
        </p:nvCxnSpPr>
        <p:spPr>
          <a:xfrm>
            <a:off x="3498111" y="1265274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821AFEF8-57E8-BA9C-14E2-2EE7754831D3}"/>
              </a:ext>
            </a:extLst>
          </p:cNvPr>
          <p:cNvCxnSpPr/>
          <p:nvPr/>
        </p:nvCxnSpPr>
        <p:spPr>
          <a:xfrm>
            <a:off x="6712690" y="1281221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1EA3ACE-24E6-1F99-8161-746167F31A17}"/>
              </a:ext>
            </a:extLst>
          </p:cNvPr>
          <p:cNvCxnSpPr/>
          <p:nvPr/>
        </p:nvCxnSpPr>
        <p:spPr>
          <a:xfrm>
            <a:off x="9399183" y="1281221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3DFC9621-015E-5FB2-585D-C3C067FA13C3}"/>
              </a:ext>
            </a:extLst>
          </p:cNvPr>
          <p:cNvSpPr/>
          <p:nvPr/>
        </p:nvSpPr>
        <p:spPr>
          <a:xfrm>
            <a:off x="1446028" y="5677786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供應商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851F4491-DFD8-5D69-9E58-3DF92BF700F5}"/>
              </a:ext>
            </a:extLst>
          </p:cNvPr>
          <p:cNvSpPr/>
          <p:nvPr/>
        </p:nvSpPr>
        <p:spPr>
          <a:xfrm>
            <a:off x="4276956" y="5677783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製造商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56DBF8AA-ED00-6D28-B8C2-BEC5337B174E}"/>
              </a:ext>
            </a:extLst>
          </p:cNvPr>
          <p:cNvSpPr/>
          <p:nvPr/>
        </p:nvSpPr>
        <p:spPr>
          <a:xfrm>
            <a:off x="7182904" y="5677783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總部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4B84997-F11C-CA34-8B47-73F9BAF230AE}"/>
              </a:ext>
            </a:extLst>
          </p:cNvPr>
          <p:cNvSpPr/>
          <p:nvPr/>
        </p:nvSpPr>
        <p:spPr>
          <a:xfrm>
            <a:off x="9658975" y="5677784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客戶</a:t>
            </a: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4E313703-0588-CC7B-915F-FFCE4E9A3EFB}"/>
              </a:ext>
            </a:extLst>
          </p:cNvPr>
          <p:cNvSpPr/>
          <p:nvPr/>
        </p:nvSpPr>
        <p:spPr>
          <a:xfrm>
            <a:off x="1334388" y="3586788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D37C68E1-653A-85C8-249E-DF8D41167337}"/>
              </a:ext>
            </a:extLst>
          </p:cNvPr>
          <p:cNvSpPr/>
          <p:nvPr/>
        </p:nvSpPr>
        <p:spPr>
          <a:xfrm>
            <a:off x="5720319" y="4086517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090B4FCA-3DBB-7BC1-0715-FE02D25AEA1D}"/>
              </a:ext>
            </a:extLst>
          </p:cNvPr>
          <p:cNvSpPr/>
          <p:nvPr/>
        </p:nvSpPr>
        <p:spPr>
          <a:xfrm>
            <a:off x="1334388" y="4751052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BCE830EF-7F09-19C5-3289-81F39024FA81}"/>
              </a:ext>
            </a:extLst>
          </p:cNvPr>
          <p:cNvSpPr/>
          <p:nvPr/>
        </p:nvSpPr>
        <p:spPr>
          <a:xfrm>
            <a:off x="8374266" y="4235373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604A4F17-40C9-4450-2192-DE3348EADFA0}"/>
              </a:ext>
            </a:extLst>
          </p:cNvPr>
          <p:cNvSpPr/>
          <p:nvPr/>
        </p:nvSpPr>
        <p:spPr>
          <a:xfrm>
            <a:off x="2496876" y="3586787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98C11CFE-AE12-9007-CEDA-A17879075DD5}"/>
              </a:ext>
            </a:extLst>
          </p:cNvPr>
          <p:cNvSpPr/>
          <p:nvPr/>
        </p:nvSpPr>
        <p:spPr>
          <a:xfrm>
            <a:off x="2512829" y="4740419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E9F532AC-252A-76BA-24F0-F4C4A55B6E9B}"/>
              </a:ext>
            </a:extLst>
          </p:cNvPr>
          <p:cNvSpPr/>
          <p:nvPr/>
        </p:nvSpPr>
        <p:spPr>
          <a:xfrm>
            <a:off x="3600007" y="355488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6EC344F5-BBF1-F1A5-8FCE-19497DCA71C9}"/>
              </a:ext>
            </a:extLst>
          </p:cNvPr>
          <p:cNvSpPr/>
          <p:nvPr/>
        </p:nvSpPr>
        <p:spPr>
          <a:xfrm>
            <a:off x="3620382" y="4740418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FFBDBCF2-26EE-E38B-2C76-2DBF306123C2}"/>
              </a:ext>
            </a:extLst>
          </p:cNvPr>
          <p:cNvSpPr/>
          <p:nvPr/>
        </p:nvSpPr>
        <p:spPr>
          <a:xfrm>
            <a:off x="4719977" y="4086517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7D044523-C361-DAD0-FC8D-407108E14A45}"/>
              </a:ext>
            </a:extLst>
          </p:cNvPr>
          <p:cNvSpPr/>
          <p:nvPr/>
        </p:nvSpPr>
        <p:spPr>
          <a:xfrm>
            <a:off x="7086595" y="3655900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16C8947B-2359-8934-D8E4-83EFD5CD2B97}"/>
              </a:ext>
            </a:extLst>
          </p:cNvPr>
          <p:cNvSpPr/>
          <p:nvPr/>
        </p:nvSpPr>
        <p:spPr>
          <a:xfrm>
            <a:off x="7106970" y="484142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24C82E59-14BA-591E-A933-D06A126203D6}"/>
              </a:ext>
            </a:extLst>
          </p:cNvPr>
          <p:cNvSpPr/>
          <p:nvPr/>
        </p:nvSpPr>
        <p:spPr>
          <a:xfrm>
            <a:off x="10099401" y="3655900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43432DDA-3E40-CC8D-B686-6BC3C1B5F7D5}"/>
              </a:ext>
            </a:extLst>
          </p:cNvPr>
          <p:cNvSpPr/>
          <p:nvPr/>
        </p:nvSpPr>
        <p:spPr>
          <a:xfrm>
            <a:off x="10119776" y="484142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id="{A1937A50-DEDE-B94C-58E6-30A39628CA8E}"/>
              </a:ext>
            </a:extLst>
          </p:cNvPr>
          <p:cNvCxnSpPr>
            <a:stCxn id="12" idx="3"/>
            <a:endCxn id="17" idx="1"/>
          </p:cNvCxnSpPr>
          <p:nvPr/>
        </p:nvCxnSpPr>
        <p:spPr>
          <a:xfrm flipV="1">
            <a:off x="2206254" y="3927029"/>
            <a:ext cx="29062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接點: 肘形 28">
            <a:extLst>
              <a:ext uri="{FF2B5EF4-FFF2-40B4-BE49-F238E27FC236}">
                <a16:creationId xmlns:a16="http://schemas.microsoft.com/office/drawing/2014/main" id="{EC72B518-C396-5DD4-4DA5-9EBACCC39A99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2206254" y="5080661"/>
            <a:ext cx="306575" cy="106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接點: 肘形 33">
            <a:extLst>
              <a:ext uri="{FF2B5EF4-FFF2-40B4-BE49-F238E27FC236}">
                <a16:creationId xmlns:a16="http://schemas.microsoft.com/office/drawing/2014/main" id="{A4658F59-1F3F-F4DA-D060-2F1A619026E5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3368742" y="3895131"/>
            <a:ext cx="231265" cy="318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接點: 肘形 35">
            <a:extLst>
              <a:ext uri="{FF2B5EF4-FFF2-40B4-BE49-F238E27FC236}">
                <a16:creationId xmlns:a16="http://schemas.microsoft.com/office/drawing/2014/main" id="{270B73E3-61D8-5C50-9CEE-113E1E49C3F8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 flipV="1">
            <a:off x="3384695" y="5080660"/>
            <a:ext cx="235687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接點: 肘形 37">
            <a:extLst>
              <a:ext uri="{FF2B5EF4-FFF2-40B4-BE49-F238E27FC236}">
                <a16:creationId xmlns:a16="http://schemas.microsoft.com/office/drawing/2014/main" id="{4D5CE57D-42B1-B7DE-5186-C70F78D1B742}"/>
              </a:ext>
            </a:extLst>
          </p:cNvPr>
          <p:cNvCxnSpPr>
            <a:stCxn id="21" idx="1"/>
            <a:endCxn id="19" idx="3"/>
          </p:cNvCxnSpPr>
          <p:nvPr/>
        </p:nvCxnSpPr>
        <p:spPr>
          <a:xfrm rot="10800000">
            <a:off x="4471873" y="3895131"/>
            <a:ext cx="248104" cy="5316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接點: 肘形 39">
            <a:extLst>
              <a:ext uri="{FF2B5EF4-FFF2-40B4-BE49-F238E27FC236}">
                <a16:creationId xmlns:a16="http://schemas.microsoft.com/office/drawing/2014/main" id="{14823566-4653-A79D-36EE-8BD05FA9ABF3}"/>
              </a:ext>
            </a:extLst>
          </p:cNvPr>
          <p:cNvCxnSpPr>
            <a:stCxn id="20" idx="3"/>
          </p:cNvCxnSpPr>
          <p:nvPr/>
        </p:nvCxnSpPr>
        <p:spPr>
          <a:xfrm flipV="1">
            <a:off x="4492248" y="4426760"/>
            <a:ext cx="90385" cy="6539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9C5051C4-CEA9-0E04-7092-6D5DF615967B}"/>
              </a:ext>
            </a:extLst>
          </p:cNvPr>
          <p:cNvCxnSpPr>
            <a:stCxn id="21" idx="3"/>
            <a:endCxn id="13" idx="1"/>
          </p:cNvCxnSpPr>
          <p:nvPr/>
        </p:nvCxnSpPr>
        <p:spPr>
          <a:xfrm>
            <a:off x="5591843" y="4426759"/>
            <a:ext cx="128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接點: 肘形 43">
            <a:extLst>
              <a:ext uri="{FF2B5EF4-FFF2-40B4-BE49-F238E27FC236}">
                <a16:creationId xmlns:a16="http://schemas.microsoft.com/office/drawing/2014/main" id="{4B287165-BBD9-154C-9939-939CF7429E84}"/>
              </a:ext>
            </a:extLst>
          </p:cNvPr>
          <p:cNvCxnSpPr>
            <a:stCxn id="13" idx="3"/>
            <a:endCxn id="22" idx="1"/>
          </p:cNvCxnSpPr>
          <p:nvPr/>
        </p:nvCxnSpPr>
        <p:spPr>
          <a:xfrm flipV="1">
            <a:off x="6592185" y="3996142"/>
            <a:ext cx="494410" cy="4306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接點: 肘形 45">
            <a:extLst>
              <a:ext uri="{FF2B5EF4-FFF2-40B4-BE49-F238E27FC236}">
                <a16:creationId xmlns:a16="http://schemas.microsoft.com/office/drawing/2014/main" id="{609B241A-A049-88A1-DF5F-DC93186C5011}"/>
              </a:ext>
            </a:extLst>
          </p:cNvPr>
          <p:cNvCxnSpPr>
            <a:cxnSpLocks/>
            <a:stCxn id="13" idx="3"/>
            <a:endCxn id="23" idx="1"/>
          </p:cNvCxnSpPr>
          <p:nvPr/>
        </p:nvCxnSpPr>
        <p:spPr>
          <a:xfrm>
            <a:off x="6592185" y="4426759"/>
            <a:ext cx="514785" cy="75491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接點: 肘形 49">
            <a:extLst>
              <a:ext uri="{FF2B5EF4-FFF2-40B4-BE49-F238E27FC236}">
                <a16:creationId xmlns:a16="http://schemas.microsoft.com/office/drawing/2014/main" id="{0010EE1E-40F3-805A-D5F3-3BEA22CD7458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52918" y="4497199"/>
            <a:ext cx="837315" cy="3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接點: 肘形 52">
            <a:extLst>
              <a:ext uri="{FF2B5EF4-FFF2-40B4-BE49-F238E27FC236}">
                <a16:creationId xmlns:a16="http://schemas.microsoft.com/office/drawing/2014/main" id="{D2C74D38-1756-35E2-A07A-2D1347587161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54855" y="4555677"/>
            <a:ext cx="837315" cy="3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接點: 肘形 53">
            <a:extLst>
              <a:ext uri="{FF2B5EF4-FFF2-40B4-BE49-F238E27FC236}">
                <a16:creationId xmlns:a16="http://schemas.microsoft.com/office/drawing/2014/main" id="{69189BC0-CF26-0449-396D-2AB4A7C1E3AF}"/>
              </a:ext>
            </a:extLst>
          </p:cNvPr>
          <p:cNvCxnSpPr>
            <a:cxnSpLocks/>
            <a:stCxn id="16" idx="1"/>
            <a:endCxn id="22" idx="3"/>
          </p:cNvCxnSpPr>
          <p:nvPr/>
        </p:nvCxnSpPr>
        <p:spPr>
          <a:xfrm rot="10800000">
            <a:off x="7958462" y="3996143"/>
            <a:ext cx="415805" cy="5794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75038395-D87A-C963-51C7-2B9056B55EB9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7978836" y="4575615"/>
            <a:ext cx="183007" cy="60605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接點: 肘形 61">
            <a:extLst>
              <a:ext uri="{FF2B5EF4-FFF2-40B4-BE49-F238E27FC236}">
                <a16:creationId xmlns:a16="http://schemas.microsoft.com/office/drawing/2014/main" id="{2A6ECD1F-331C-D9E9-2D8C-45BE08343B6E}"/>
              </a:ext>
            </a:extLst>
          </p:cNvPr>
          <p:cNvCxnSpPr>
            <a:cxnSpLocks/>
            <a:stCxn id="16" idx="3"/>
            <a:endCxn id="24" idx="1"/>
          </p:cNvCxnSpPr>
          <p:nvPr/>
        </p:nvCxnSpPr>
        <p:spPr>
          <a:xfrm flipV="1">
            <a:off x="9246132" y="3996142"/>
            <a:ext cx="853269" cy="5794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F0F6F616-999A-0392-18F9-B25D46DFE1E9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>
            <a:off x="9246132" y="4575615"/>
            <a:ext cx="873644" cy="6060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33B2BBFF-082C-0C8E-99E0-7A1D358D2A81}"/>
              </a:ext>
            </a:extLst>
          </p:cNvPr>
          <p:cNvSpPr/>
          <p:nvPr/>
        </p:nvSpPr>
        <p:spPr>
          <a:xfrm>
            <a:off x="2473729" y="2407533"/>
            <a:ext cx="871866" cy="68048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7722EFD6-7424-82C1-DB02-1658290E42C0}"/>
              </a:ext>
            </a:extLst>
          </p:cNvPr>
          <p:cNvSpPr/>
          <p:nvPr/>
        </p:nvSpPr>
        <p:spPr>
          <a:xfrm>
            <a:off x="1357407" y="2395469"/>
            <a:ext cx="871866" cy="680484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BC143216-81F1-C02B-3E61-8D58155234AB}"/>
              </a:ext>
            </a:extLst>
          </p:cNvPr>
          <p:cNvSpPr/>
          <p:nvPr/>
        </p:nvSpPr>
        <p:spPr>
          <a:xfrm>
            <a:off x="5738929" y="2434832"/>
            <a:ext cx="871866" cy="68048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EA06C18A-EBDD-C68E-BC83-4A5195C9FF3F}"/>
              </a:ext>
            </a:extLst>
          </p:cNvPr>
          <p:cNvSpPr/>
          <p:nvPr/>
        </p:nvSpPr>
        <p:spPr>
          <a:xfrm>
            <a:off x="4622607" y="2422768"/>
            <a:ext cx="871866" cy="680484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2A32CCA1-C1B8-01D9-9BC7-4218B2385A6D}"/>
              </a:ext>
            </a:extLst>
          </p:cNvPr>
          <p:cNvSpPr/>
          <p:nvPr/>
        </p:nvSpPr>
        <p:spPr>
          <a:xfrm>
            <a:off x="8263033" y="2434832"/>
            <a:ext cx="871866" cy="68048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P4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3" name="接點: 肘形 32">
            <a:extLst>
              <a:ext uri="{FF2B5EF4-FFF2-40B4-BE49-F238E27FC236}">
                <a16:creationId xmlns:a16="http://schemas.microsoft.com/office/drawing/2014/main" id="{D9B19320-12F4-7E0B-5E9D-B80A3FE54B30}"/>
              </a:ext>
            </a:extLst>
          </p:cNvPr>
          <p:cNvCxnSpPr>
            <a:cxnSpLocks/>
          </p:cNvCxnSpPr>
          <p:nvPr/>
        </p:nvCxnSpPr>
        <p:spPr>
          <a:xfrm rot="16200000" flipH="1">
            <a:off x="7898605" y="3636135"/>
            <a:ext cx="1400496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接點: 肘形 36">
            <a:extLst>
              <a:ext uri="{FF2B5EF4-FFF2-40B4-BE49-F238E27FC236}">
                <a16:creationId xmlns:a16="http://schemas.microsoft.com/office/drawing/2014/main" id="{101DF8C4-1978-FCC3-AC4C-65293E853F4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77181" y="3576160"/>
            <a:ext cx="1270577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接點: 肘形 40">
            <a:extLst>
              <a:ext uri="{FF2B5EF4-FFF2-40B4-BE49-F238E27FC236}">
                <a16:creationId xmlns:a16="http://schemas.microsoft.com/office/drawing/2014/main" id="{F4EBBAF5-4BFD-750F-3CB5-37448A236905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99028" y="3558643"/>
            <a:ext cx="1270577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接點: 肘形 42">
            <a:extLst>
              <a:ext uri="{FF2B5EF4-FFF2-40B4-BE49-F238E27FC236}">
                <a16:creationId xmlns:a16="http://schemas.microsoft.com/office/drawing/2014/main" id="{06D2B5E8-9169-FDD8-F290-824A918CE535}"/>
              </a:ext>
            </a:extLst>
          </p:cNvPr>
          <p:cNvCxnSpPr>
            <a:cxnSpLocks/>
          </p:cNvCxnSpPr>
          <p:nvPr/>
        </p:nvCxnSpPr>
        <p:spPr>
          <a:xfrm rot="5400000">
            <a:off x="1252208" y="3317843"/>
            <a:ext cx="828479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id="{31910915-7B19-346B-1BC0-F27FC9B946C4}"/>
              </a:ext>
            </a:extLst>
          </p:cNvPr>
          <p:cNvCxnSpPr>
            <a:cxnSpLocks/>
          </p:cNvCxnSpPr>
          <p:nvPr/>
        </p:nvCxnSpPr>
        <p:spPr>
          <a:xfrm rot="5400000">
            <a:off x="2349264" y="3331369"/>
            <a:ext cx="828479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56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 descr="图片包含 天空, 户外, 建筑物&#10;&#10;描述已自动生成">
            <a:extLst>
              <a:ext uri="{FF2B5EF4-FFF2-40B4-BE49-F238E27FC236}">
                <a16:creationId xmlns:a16="http://schemas.microsoft.com/office/drawing/2014/main" id="{38C05040-D6AA-45F2-BD4D-AA23FF23D9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7773" r="27773"/>
          <a:stretch>
            <a:fillRect/>
          </a:stretch>
        </p:blipFill>
        <p:spPr/>
      </p:pic>
      <p:sp>
        <p:nvSpPr>
          <p:cNvPr id="9" name="文本占位符 8">
            <a:extLst>
              <a:ext uri="{FF2B5EF4-FFF2-40B4-BE49-F238E27FC236}">
                <a16:creationId xmlns:a16="http://schemas.microsoft.com/office/drawing/2014/main" id="{93E290D8-926E-45BA-8ED4-B4FF23A726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5898" y="2355079"/>
            <a:ext cx="3260829" cy="424732"/>
          </a:xfrm>
        </p:spPr>
        <p:txBody>
          <a:bodyPr/>
          <a:lstStyle/>
          <a:p>
            <a:r>
              <a:rPr lang="zh-TW" altLang="en-US" dirty="0"/>
              <a:t>企業描述與</a:t>
            </a:r>
            <a:r>
              <a:rPr lang="en-US" altLang="zh-TW" dirty="0"/>
              <a:t>SWOT</a:t>
            </a:r>
            <a:r>
              <a:rPr lang="zh-TW" altLang="en-US" dirty="0"/>
              <a:t>分析</a:t>
            </a:r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27B02CD-C732-42BE-BBC8-69AC86C094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22200" y="3349977"/>
            <a:ext cx="3262432" cy="424732"/>
          </a:xfrm>
        </p:spPr>
        <p:txBody>
          <a:bodyPr/>
          <a:lstStyle/>
          <a:p>
            <a:r>
              <a:rPr lang="zh-TW" altLang="en-US" dirty="0"/>
              <a:t>企業環境與供應鏈結構</a:t>
            </a:r>
            <a:endParaRPr lang="zh-CN" altLang="en-US" dirty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A6CEF826-F5E3-4200-823E-D4B11CF99F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86320" y="4344875"/>
            <a:ext cx="3262432" cy="424732"/>
          </a:xfrm>
        </p:spPr>
        <p:txBody>
          <a:bodyPr/>
          <a:lstStyle/>
          <a:p>
            <a:r>
              <a:rPr lang="zh-TW" altLang="en-US" dirty="0"/>
              <a:t>供應鏈績效分析與改善</a:t>
            </a:r>
            <a:endParaRPr lang="zh-CN" altLang="en-US" dirty="0"/>
          </a:p>
        </p:txBody>
      </p:sp>
      <p:sp>
        <p:nvSpPr>
          <p:cNvPr id="2" name="文本占位符 10">
            <a:extLst>
              <a:ext uri="{FF2B5EF4-FFF2-40B4-BE49-F238E27FC236}">
                <a16:creationId xmlns:a16="http://schemas.microsoft.com/office/drawing/2014/main" id="{9B48ECB0-3BF6-082F-DC89-14B6C8B78060}"/>
              </a:ext>
            </a:extLst>
          </p:cNvPr>
          <p:cNvSpPr txBox="1">
            <a:spLocks/>
          </p:cNvSpPr>
          <p:nvPr/>
        </p:nvSpPr>
        <p:spPr>
          <a:xfrm>
            <a:off x="5485898" y="5269908"/>
            <a:ext cx="14157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zh-CN" altLang="en-US" sz="2400" b="0" i="0" u="none" strike="noStrike" kern="1200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報告結語</a:t>
            </a:r>
          </a:p>
        </p:txBody>
      </p:sp>
      <p:sp>
        <p:nvSpPr>
          <p:cNvPr id="3" name="文本占位符 8">
            <a:extLst>
              <a:ext uri="{FF2B5EF4-FFF2-40B4-BE49-F238E27FC236}">
                <a16:creationId xmlns:a16="http://schemas.microsoft.com/office/drawing/2014/main" id="{75DC5146-5128-3EFB-D12F-1C4652FD600A}"/>
              </a:ext>
            </a:extLst>
          </p:cNvPr>
          <p:cNvSpPr txBox="1">
            <a:spLocks/>
          </p:cNvSpPr>
          <p:nvPr/>
        </p:nvSpPr>
        <p:spPr>
          <a:xfrm>
            <a:off x="5814514" y="2795395"/>
            <a:ext cx="3198311" cy="3139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zh-CN" altLang="en-US" sz="2400" b="0" i="0" u="none" strike="noStrike" kern="1200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600" dirty="0">
                <a:solidFill>
                  <a:schemeClr val="bg2">
                    <a:lumMod val="50000"/>
                  </a:schemeClr>
                </a:solidFill>
              </a:rPr>
              <a:t>公司簡介 </a:t>
            </a:r>
            <a:r>
              <a:rPr lang="en-US" altLang="zh-TW" sz="1600" dirty="0">
                <a:solidFill>
                  <a:schemeClr val="bg2">
                    <a:lumMod val="50000"/>
                  </a:schemeClr>
                </a:solidFill>
              </a:rPr>
              <a:t>/ </a:t>
            </a:r>
            <a:r>
              <a:rPr lang="zh-TW" altLang="en-US" sz="1600" dirty="0">
                <a:solidFill>
                  <a:schemeClr val="bg2">
                    <a:lumMod val="50000"/>
                  </a:schemeClr>
                </a:solidFill>
              </a:rPr>
              <a:t>產品簡介 </a:t>
            </a:r>
            <a:r>
              <a:rPr lang="en-US" altLang="zh-TW" sz="1600" dirty="0">
                <a:solidFill>
                  <a:schemeClr val="bg2">
                    <a:lumMod val="50000"/>
                  </a:schemeClr>
                </a:solidFill>
              </a:rPr>
              <a:t>/ SWOT</a:t>
            </a:r>
            <a:r>
              <a:rPr lang="zh-TW" altLang="en-US" sz="1600" dirty="0">
                <a:solidFill>
                  <a:schemeClr val="bg2">
                    <a:lumMod val="50000"/>
                  </a:schemeClr>
                </a:solidFill>
              </a:rPr>
              <a:t>分析</a:t>
            </a:r>
          </a:p>
        </p:txBody>
      </p:sp>
      <p:sp>
        <p:nvSpPr>
          <p:cNvPr id="5" name="文本占位符 8">
            <a:extLst>
              <a:ext uri="{FF2B5EF4-FFF2-40B4-BE49-F238E27FC236}">
                <a16:creationId xmlns:a16="http://schemas.microsoft.com/office/drawing/2014/main" id="{07EC12AE-AE16-8BDA-0FB2-6F798891268E}"/>
              </a:ext>
            </a:extLst>
          </p:cNvPr>
          <p:cNvSpPr txBox="1">
            <a:spLocks/>
          </p:cNvSpPr>
          <p:nvPr/>
        </p:nvSpPr>
        <p:spPr>
          <a:xfrm>
            <a:off x="5814514" y="3745860"/>
            <a:ext cx="3198311" cy="3139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zh-CN" altLang="en-US" sz="2400" b="0" i="0" u="none" strike="noStrike" kern="1200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600" dirty="0">
                <a:solidFill>
                  <a:schemeClr val="bg2">
                    <a:lumMod val="50000"/>
                  </a:schemeClr>
                </a:solidFill>
              </a:rPr>
              <a:t>內部概況 </a:t>
            </a:r>
            <a:r>
              <a:rPr lang="en-US" altLang="zh-TW" sz="1600" dirty="0">
                <a:solidFill>
                  <a:schemeClr val="bg2">
                    <a:lumMod val="50000"/>
                  </a:schemeClr>
                </a:solidFill>
              </a:rPr>
              <a:t>/ </a:t>
            </a:r>
            <a:r>
              <a:rPr lang="zh-TW" altLang="en-US" sz="1600" dirty="0">
                <a:solidFill>
                  <a:schemeClr val="bg2">
                    <a:lumMod val="50000"/>
                  </a:schemeClr>
                </a:solidFill>
              </a:rPr>
              <a:t>外部概況 </a:t>
            </a:r>
            <a:r>
              <a:rPr lang="en-US" altLang="zh-TW" sz="1600" dirty="0">
                <a:solidFill>
                  <a:schemeClr val="bg2">
                    <a:lumMod val="50000"/>
                  </a:schemeClr>
                </a:solidFill>
              </a:rPr>
              <a:t>/ </a:t>
            </a:r>
            <a:r>
              <a:rPr lang="zh-TW" altLang="en-US" sz="1600" dirty="0">
                <a:solidFill>
                  <a:schemeClr val="bg2">
                    <a:lumMod val="50000"/>
                  </a:schemeClr>
                </a:solidFill>
              </a:rPr>
              <a:t>供應鏈結構</a:t>
            </a:r>
          </a:p>
        </p:txBody>
      </p:sp>
      <p:sp>
        <p:nvSpPr>
          <p:cNvPr id="6" name="文本占位符 8">
            <a:extLst>
              <a:ext uri="{FF2B5EF4-FFF2-40B4-BE49-F238E27FC236}">
                <a16:creationId xmlns:a16="http://schemas.microsoft.com/office/drawing/2014/main" id="{A88E5E8A-9AAB-5BEC-5650-5C58E959A047}"/>
              </a:ext>
            </a:extLst>
          </p:cNvPr>
          <p:cNvSpPr txBox="1">
            <a:spLocks/>
          </p:cNvSpPr>
          <p:nvPr/>
        </p:nvSpPr>
        <p:spPr>
          <a:xfrm>
            <a:off x="5814513" y="4763970"/>
            <a:ext cx="4323363" cy="3139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zh-CN" altLang="en-US" sz="2400" b="0" i="0" u="none" strike="noStrike" kern="1200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dirty="0">
                <a:solidFill>
                  <a:schemeClr val="bg2">
                    <a:lumMod val="50000"/>
                  </a:schemeClr>
                </a:solidFill>
              </a:rPr>
              <a:t>CRT</a:t>
            </a:r>
            <a:r>
              <a:rPr lang="zh-TW" altLang="en-US" sz="1600" dirty="0">
                <a:solidFill>
                  <a:schemeClr val="bg2">
                    <a:lumMod val="50000"/>
                  </a:schemeClr>
                </a:solidFill>
              </a:rPr>
              <a:t>因果分析 </a:t>
            </a:r>
            <a:r>
              <a:rPr lang="en-US" altLang="zh-TW" sz="1600" dirty="0">
                <a:solidFill>
                  <a:schemeClr val="bg2">
                    <a:lumMod val="50000"/>
                  </a:schemeClr>
                </a:solidFill>
              </a:rPr>
              <a:t>/ FRT</a:t>
            </a:r>
            <a:r>
              <a:rPr lang="zh-TW" altLang="en-US" sz="1600" dirty="0">
                <a:solidFill>
                  <a:schemeClr val="bg2">
                    <a:lumMod val="50000"/>
                  </a:schemeClr>
                </a:solidFill>
              </a:rPr>
              <a:t>改善方向 </a:t>
            </a:r>
            <a:r>
              <a:rPr lang="en-US" altLang="zh-TW" sz="1600" dirty="0">
                <a:solidFill>
                  <a:schemeClr val="bg2">
                    <a:lumMod val="50000"/>
                  </a:schemeClr>
                </a:solidFill>
              </a:rPr>
              <a:t>/ ToBe </a:t>
            </a:r>
            <a:r>
              <a:rPr lang="zh-TW" altLang="en-US" sz="1600" dirty="0">
                <a:solidFill>
                  <a:schemeClr val="bg2">
                    <a:lumMod val="50000"/>
                  </a:schemeClr>
                </a:solidFill>
              </a:rPr>
              <a:t>方案設計</a:t>
            </a:r>
          </a:p>
        </p:txBody>
      </p:sp>
    </p:spTree>
    <p:extLst>
      <p:ext uri="{BB962C8B-B14F-4D97-AF65-F5344CB8AC3E}">
        <p14:creationId xmlns:p14="http://schemas.microsoft.com/office/powerpoint/2010/main" val="275197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041F3536-42DC-C582-8D5C-53E470452C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3417923" cy="461665"/>
          </a:xfrm>
        </p:spPr>
        <p:txBody>
          <a:bodyPr/>
          <a:lstStyle/>
          <a:p>
            <a:r>
              <a:rPr lang="en-US" altLang="zh-TW" dirty="0"/>
              <a:t>Thread Diagram-3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0F9E866-A709-68AE-698F-05524F594D1D}"/>
              </a:ext>
            </a:extLst>
          </p:cNvPr>
          <p:cNvSpPr/>
          <p:nvPr/>
        </p:nvSpPr>
        <p:spPr>
          <a:xfrm>
            <a:off x="0" y="1265274"/>
            <a:ext cx="12129247" cy="55927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BA3827F3-D8D4-7A29-7525-C6A5C391F532}"/>
              </a:ext>
            </a:extLst>
          </p:cNvPr>
          <p:cNvCxnSpPr/>
          <p:nvPr/>
        </p:nvCxnSpPr>
        <p:spPr>
          <a:xfrm>
            <a:off x="3498111" y="1265274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821AFEF8-57E8-BA9C-14E2-2EE7754831D3}"/>
              </a:ext>
            </a:extLst>
          </p:cNvPr>
          <p:cNvCxnSpPr/>
          <p:nvPr/>
        </p:nvCxnSpPr>
        <p:spPr>
          <a:xfrm>
            <a:off x="6712690" y="1281221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1EA3ACE-24E6-1F99-8161-746167F31A17}"/>
              </a:ext>
            </a:extLst>
          </p:cNvPr>
          <p:cNvCxnSpPr/>
          <p:nvPr/>
        </p:nvCxnSpPr>
        <p:spPr>
          <a:xfrm>
            <a:off x="9399183" y="1281221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3DFC9621-015E-5FB2-585D-C3C067FA13C3}"/>
              </a:ext>
            </a:extLst>
          </p:cNvPr>
          <p:cNvSpPr/>
          <p:nvPr/>
        </p:nvSpPr>
        <p:spPr>
          <a:xfrm>
            <a:off x="1446028" y="5677786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供應商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851F4491-DFD8-5D69-9E58-3DF92BF700F5}"/>
              </a:ext>
            </a:extLst>
          </p:cNvPr>
          <p:cNvSpPr/>
          <p:nvPr/>
        </p:nvSpPr>
        <p:spPr>
          <a:xfrm>
            <a:off x="4276956" y="5677783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製造商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56DBF8AA-ED00-6D28-B8C2-BEC5337B174E}"/>
              </a:ext>
            </a:extLst>
          </p:cNvPr>
          <p:cNvSpPr/>
          <p:nvPr/>
        </p:nvSpPr>
        <p:spPr>
          <a:xfrm>
            <a:off x="7182904" y="5677783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總部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4B84997-F11C-CA34-8B47-73F9BAF230AE}"/>
              </a:ext>
            </a:extLst>
          </p:cNvPr>
          <p:cNvSpPr/>
          <p:nvPr/>
        </p:nvSpPr>
        <p:spPr>
          <a:xfrm>
            <a:off x="9658975" y="5677784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客戶</a:t>
            </a: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4E313703-0588-CC7B-915F-FFCE4E9A3EFB}"/>
              </a:ext>
            </a:extLst>
          </p:cNvPr>
          <p:cNvSpPr/>
          <p:nvPr/>
        </p:nvSpPr>
        <p:spPr>
          <a:xfrm>
            <a:off x="1334388" y="3586788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D37C68E1-653A-85C8-249E-DF8D41167337}"/>
              </a:ext>
            </a:extLst>
          </p:cNvPr>
          <p:cNvSpPr/>
          <p:nvPr/>
        </p:nvSpPr>
        <p:spPr>
          <a:xfrm>
            <a:off x="5720319" y="4086517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090B4FCA-3DBB-7BC1-0715-FE02D25AEA1D}"/>
              </a:ext>
            </a:extLst>
          </p:cNvPr>
          <p:cNvSpPr/>
          <p:nvPr/>
        </p:nvSpPr>
        <p:spPr>
          <a:xfrm>
            <a:off x="1334388" y="4751052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BCE830EF-7F09-19C5-3289-81F39024FA81}"/>
              </a:ext>
            </a:extLst>
          </p:cNvPr>
          <p:cNvSpPr/>
          <p:nvPr/>
        </p:nvSpPr>
        <p:spPr>
          <a:xfrm>
            <a:off x="8374266" y="4235373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604A4F17-40C9-4450-2192-DE3348EADFA0}"/>
              </a:ext>
            </a:extLst>
          </p:cNvPr>
          <p:cNvSpPr/>
          <p:nvPr/>
        </p:nvSpPr>
        <p:spPr>
          <a:xfrm>
            <a:off x="2496876" y="3586787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98C11CFE-AE12-9007-CEDA-A17879075DD5}"/>
              </a:ext>
            </a:extLst>
          </p:cNvPr>
          <p:cNvSpPr/>
          <p:nvPr/>
        </p:nvSpPr>
        <p:spPr>
          <a:xfrm>
            <a:off x="2512829" y="4740419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E9F532AC-252A-76BA-24F0-F4C4A55B6E9B}"/>
              </a:ext>
            </a:extLst>
          </p:cNvPr>
          <p:cNvSpPr/>
          <p:nvPr/>
        </p:nvSpPr>
        <p:spPr>
          <a:xfrm>
            <a:off x="3600007" y="355488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6EC344F5-BBF1-F1A5-8FCE-19497DCA71C9}"/>
              </a:ext>
            </a:extLst>
          </p:cNvPr>
          <p:cNvSpPr/>
          <p:nvPr/>
        </p:nvSpPr>
        <p:spPr>
          <a:xfrm>
            <a:off x="3620382" y="4740418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FFBDBCF2-26EE-E38B-2C76-2DBF306123C2}"/>
              </a:ext>
            </a:extLst>
          </p:cNvPr>
          <p:cNvSpPr/>
          <p:nvPr/>
        </p:nvSpPr>
        <p:spPr>
          <a:xfrm>
            <a:off x="4719977" y="4086517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7D044523-C361-DAD0-FC8D-407108E14A45}"/>
              </a:ext>
            </a:extLst>
          </p:cNvPr>
          <p:cNvSpPr/>
          <p:nvPr/>
        </p:nvSpPr>
        <p:spPr>
          <a:xfrm>
            <a:off x="7086595" y="3655900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16C8947B-2359-8934-D8E4-83EFD5CD2B97}"/>
              </a:ext>
            </a:extLst>
          </p:cNvPr>
          <p:cNvSpPr/>
          <p:nvPr/>
        </p:nvSpPr>
        <p:spPr>
          <a:xfrm>
            <a:off x="7106970" y="484142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24C82E59-14BA-591E-A933-D06A126203D6}"/>
              </a:ext>
            </a:extLst>
          </p:cNvPr>
          <p:cNvSpPr/>
          <p:nvPr/>
        </p:nvSpPr>
        <p:spPr>
          <a:xfrm>
            <a:off x="10099401" y="3655900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43432DDA-3E40-CC8D-B686-6BC3C1B5F7D5}"/>
              </a:ext>
            </a:extLst>
          </p:cNvPr>
          <p:cNvSpPr/>
          <p:nvPr/>
        </p:nvSpPr>
        <p:spPr>
          <a:xfrm>
            <a:off x="10119776" y="484142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id="{A1937A50-DEDE-B94C-58E6-30A39628CA8E}"/>
              </a:ext>
            </a:extLst>
          </p:cNvPr>
          <p:cNvCxnSpPr>
            <a:stCxn id="12" idx="3"/>
            <a:endCxn id="17" idx="1"/>
          </p:cNvCxnSpPr>
          <p:nvPr/>
        </p:nvCxnSpPr>
        <p:spPr>
          <a:xfrm flipV="1">
            <a:off x="2206254" y="3927029"/>
            <a:ext cx="29062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接點: 肘形 28">
            <a:extLst>
              <a:ext uri="{FF2B5EF4-FFF2-40B4-BE49-F238E27FC236}">
                <a16:creationId xmlns:a16="http://schemas.microsoft.com/office/drawing/2014/main" id="{EC72B518-C396-5DD4-4DA5-9EBACCC39A99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2206254" y="5080661"/>
            <a:ext cx="306575" cy="106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接點: 肘形 33">
            <a:extLst>
              <a:ext uri="{FF2B5EF4-FFF2-40B4-BE49-F238E27FC236}">
                <a16:creationId xmlns:a16="http://schemas.microsoft.com/office/drawing/2014/main" id="{A4658F59-1F3F-F4DA-D060-2F1A619026E5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3368742" y="3895131"/>
            <a:ext cx="231265" cy="318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接點: 肘形 35">
            <a:extLst>
              <a:ext uri="{FF2B5EF4-FFF2-40B4-BE49-F238E27FC236}">
                <a16:creationId xmlns:a16="http://schemas.microsoft.com/office/drawing/2014/main" id="{270B73E3-61D8-5C50-9CEE-113E1E49C3F8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 flipV="1">
            <a:off x="3384695" y="5080660"/>
            <a:ext cx="235687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接點: 肘形 37">
            <a:extLst>
              <a:ext uri="{FF2B5EF4-FFF2-40B4-BE49-F238E27FC236}">
                <a16:creationId xmlns:a16="http://schemas.microsoft.com/office/drawing/2014/main" id="{4D5CE57D-42B1-B7DE-5186-C70F78D1B742}"/>
              </a:ext>
            </a:extLst>
          </p:cNvPr>
          <p:cNvCxnSpPr>
            <a:stCxn id="21" idx="1"/>
            <a:endCxn id="19" idx="3"/>
          </p:cNvCxnSpPr>
          <p:nvPr/>
        </p:nvCxnSpPr>
        <p:spPr>
          <a:xfrm rot="10800000">
            <a:off x="4471873" y="3895131"/>
            <a:ext cx="248104" cy="5316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接點: 肘形 39">
            <a:extLst>
              <a:ext uri="{FF2B5EF4-FFF2-40B4-BE49-F238E27FC236}">
                <a16:creationId xmlns:a16="http://schemas.microsoft.com/office/drawing/2014/main" id="{14823566-4653-A79D-36EE-8BD05FA9ABF3}"/>
              </a:ext>
            </a:extLst>
          </p:cNvPr>
          <p:cNvCxnSpPr>
            <a:stCxn id="20" idx="3"/>
          </p:cNvCxnSpPr>
          <p:nvPr/>
        </p:nvCxnSpPr>
        <p:spPr>
          <a:xfrm flipV="1">
            <a:off x="4492248" y="4426760"/>
            <a:ext cx="90385" cy="6539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9C5051C4-CEA9-0E04-7092-6D5DF615967B}"/>
              </a:ext>
            </a:extLst>
          </p:cNvPr>
          <p:cNvCxnSpPr>
            <a:stCxn id="21" idx="3"/>
            <a:endCxn id="13" idx="1"/>
          </p:cNvCxnSpPr>
          <p:nvPr/>
        </p:nvCxnSpPr>
        <p:spPr>
          <a:xfrm>
            <a:off x="5591843" y="4426759"/>
            <a:ext cx="128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接點: 肘形 43">
            <a:extLst>
              <a:ext uri="{FF2B5EF4-FFF2-40B4-BE49-F238E27FC236}">
                <a16:creationId xmlns:a16="http://schemas.microsoft.com/office/drawing/2014/main" id="{4B287165-BBD9-154C-9939-939CF7429E84}"/>
              </a:ext>
            </a:extLst>
          </p:cNvPr>
          <p:cNvCxnSpPr>
            <a:stCxn id="13" idx="3"/>
            <a:endCxn id="22" idx="1"/>
          </p:cNvCxnSpPr>
          <p:nvPr/>
        </p:nvCxnSpPr>
        <p:spPr>
          <a:xfrm flipV="1">
            <a:off x="6592185" y="3996142"/>
            <a:ext cx="494410" cy="4306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接點: 肘形 45">
            <a:extLst>
              <a:ext uri="{FF2B5EF4-FFF2-40B4-BE49-F238E27FC236}">
                <a16:creationId xmlns:a16="http://schemas.microsoft.com/office/drawing/2014/main" id="{609B241A-A049-88A1-DF5F-DC93186C5011}"/>
              </a:ext>
            </a:extLst>
          </p:cNvPr>
          <p:cNvCxnSpPr>
            <a:cxnSpLocks/>
            <a:stCxn id="13" idx="3"/>
            <a:endCxn id="23" idx="1"/>
          </p:cNvCxnSpPr>
          <p:nvPr/>
        </p:nvCxnSpPr>
        <p:spPr>
          <a:xfrm>
            <a:off x="6592185" y="4426759"/>
            <a:ext cx="514785" cy="75491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接點: 肘形 49">
            <a:extLst>
              <a:ext uri="{FF2B5EF4-FFF2-40B4-BE49-F238E27FC236}">
                <a16:creationId xmlns:a16="http://schemas.microsoft.com/office/drawing/2014/main" id="{0010EE1E-40F3-805A-D5F3-3BEA22CD7458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52918" y="4497199"/>
            <a:ext cx="837315" cy="3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接點: 肘形 52">
            <a:extLst>
              <a:ext uri="{FF2B5EF4-FFF2-40B4-BE49-F238E27FC236}">
                <a16:creationId xmlns:a16="http://schemas.microsoft.com/office/drawing/2014/main" id="{D2C74D38-1756-35E2-A07A-2D1347587161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54855" y="4555677"/>
            <a:ext cx="837315" cy="3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接點: 肘形 53">
            <a:extLst>
              <a:ext uri="{FF2B5EF4-FFF2-40B4-BE49-F238E27FC236}">
                <a16:creationId xmlns:a16="http://schemas.microsoft.com/office/drawing/2014/main" id="{69189BC0-CF26-0449-396D-2AB4A7C1E3AF}"/>
              </a:ext>
            </a:extLst>
          </p:cNvPr>
          <p:cNvCxnSpPr>
            <a:cxnSpLocks/>
            <a:stCxn id="16" idx="1"/>
            <a:endCxn id="22" idx="3"/>
          </p:cNvCxnSpPr>
          <p:nvPr/>
        </p:nvCxnSpPr>
        <p:spPr>
          <a:xfrm rot="10800000">
            <a:off x="7958462" y="3996143"/>
            <a:ext cx="415805" cy="5794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75038395-D87A-C963-51C7-2B9056B55EB9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7978836" y="4575615"/>
            <a:ext cx="183007" cy="60605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接點: 肘形 61">
            <a:extLst>
              <a:ext uri="{FF2B5EF4-FFF2-40B4-BE49-F238E27FC236}">
                <a16:creationId xmlns:a16="http://schemas.microsoft.com/office/drawing/2014/main" id="{2A6ECD1F-331C-D9E9-2D8C-45BE08343B6E}"/>
              </a:ext>
            </a:extLst>
          </p:cNvPr>
          <p:cNvCxnSpPr>
            <a:cxnSpLocks/>
            <a:stCxn id="16" idx="3"/>
            <a:endCxn id="24" idx="1"/>
          </p:cNvCxnSpPr>
          <p:nvPr/>
        </p:nvCxnSpPr>
        <p:spPr>
          <a:xfrm flipV="1">
            <a:off x="9246132" y="3996142"/>
            <a:ext cx="853269" cy="5794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F0F6F616-999A-0392-18F9-B25D46DFE1E9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>
            <a:off x="9246132" y="4575615"/>
            <a:ext cx="873644" cy="6060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33B2BBFF-082C-0C8E-99E0-7A1D358D2A81}"/>
              </a:ext>
            </a:extLst>
          </p:cNvPr>
          <p:cNvSpPr/>
          <p:nvPr/>
        </p:nvSpPr>
        <p:spPr>
          <a:xfrm>
            <a:off x="2473729" y="2407533"/>
            <a:ext cx="871866" cy="68048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7722EFD6-7424-82C1-DB02-1658290E42C0}"/>
              </a:ext>
            </a:extLst>
          </p:cNvPr>
          <p:cNvSpPr/>
          <p:nvPr/>
        </p:nvSpPr>
        <p:spPr>
          <a:xfrm>
            <a:off x="1357407" y="2395469"/>
            <a:ext cx="871866" cy="680484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0248E852-155C-8CCE-F304-D8784A51FF86}"/>
              </a:ext>
            </a:extLst>
          </p:cNvPr>
          <p:cNvSpPr/>
          <p:nvPr/>
        </p:nvSpPr>
        <p:spPr>
          <a:xfrm>
            <a:off x="1871087" y="1324689"/>
            <a:ext cx="871866" cy="68048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BC143216-81F1-C02B-3E61-8D58155234AB}"/>
              </a:ext>
            </a:extLst>
          </p:cNvPr>
          <p:cNvSpPr/>
          <p:nvPr/>
        </p:nvSpPr>
        <p:spPr>
          <a:xfrm>
            <a:off x="5738929" y="2434832"/>
            <a:ext cx="871866" cy="68048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EA06C18A-EBDD-C68E-BC83-4A5195C9FF3F}"/>
              </a:ext>
            </a:extLst>
          </p:cNvPr>
          <p:cNvSpPr/>
          <p:nvPr/>
        </p:nvSpPr>
        <p:spPr>
          <a:xfrm>
            <a:off x="4622607" y="2422768"/>
            <a:ext cx="871866" cy="680484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2A32CCA1-C1B8-01D9-9BC7-4218B2385A6D}"/>
              </a:ext>
            </a:extLst>
          </p:cNvPr>
          <p:cNvSpPr/>
          <p:nvPr/>
        </p:nvSpPr>
        <p:spPr>
          <a:xfrm>
            <a:off x="8263033" y="2434832"/>
            <a:ext cx="871866" cy="68048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P4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3" name="接點: 肘形 32">
            <a:extLst>
              <a:ext uri="{FF2B5EF4-FFF2-40B4-BE49-F238E27FC236}">
                <a16:creationId xmlns:a16="http://schemas.microsoft.com/office/drawing/2014/main" id="{D9B19320-12F4-7E0B-5E9D-B80A3FE54B30}"/>
              </a:ext>
            </a:extLst>
          </p:cNvPr>
          <p:cNvCxnSpPr>
            <a:cxnSpLocks/>
          </p:cNvCxnSpPr>
          <p:nvPr/>
        </p:nvCxnSpPr>
        <p:spPr>
          <a:xfrm rot="16200000" flipH="1">
            <a:off x="7898605" y="3636135"/>
            <a:ext cx="1400496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接點: 肘形 36">
            <a:extLst>
              <a:ext uri="{FF2B5EF4-FFF2-40B4-BE49-F238E27FC236}">
                <a16:creationId xmlns:a16="http://schemas.microsoft.com/office/drawing/2014/main" id="{101DF8C4-1978-FCC3-AC4C-65293E853F4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77181" y="3576160"/>
            <a:ext cx="1270577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接點: 肘形 40">
            <a:extLst>
              <a:ext uri="{FF2B5EF4-FFF2-40B4-BE49-F238E27FC236}">
                <a16:creationId xmlns:a16="http://schemas.microsoft.com/office/drawing/2014/main" id="{F4EBBAF5-4BFD-750F-3CB5-37448A236905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99028" y="3558643"/>
            <a:ext cx="1270577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接點: 肘形 42">
            <a:extLst>
              <a:ext uri="{FF2B5EF4-FFF2-40B4-BE49-F238E27FC236}">
                <a16:creationId xmlns:a16="http://schemas.microsoft.com/office/drawing/2014/main" id="{06D2B5E8-9169-FDD8-F290-824A918CE535}"/>
              </a:ext>
            </a:extLst>
          </p:cNvPr>
          <p:cNvCxnSpPr>
            <a:cxnSpLocks/>
          </p:cNvCxnSpPr>
          <p:nvPr/>
        </p:nvCxnSpPr>
        <p:spPr>
          <a:xfrm rot="5400000">
            <a:off x="1252208" y="3317843"/>
            <a:ext cx="828479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id="{31910915-7B19-346B-1BC0-F27FC9B946C4}"/>
              </a:ext>
            </a:extLst>
          </p:cNvPr>
          <p:cNvCxnSpPr>
            <a:cxnSpLocks/>
          </p:cNvCxnSpPr>
          <p:nvPr/>
        </p:nvCxnSpPr>
        <p:spPr>
          <a:xfrm rot="5400000">
            <a:off x="2349264" y="3331369"/>
            <a:ext cx="828479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箭號: 向右 3">
            <a:extLst>
              <a:ext uri="{FF2B5EF4-FFF2-40B4-BE49-F238E27FC236}">
                <a16:creationId xmlns:a16="http://schemas.microsoft.com/office/drawing/2014/main" id="{75C923B1-8E67-1592-9B31-043DC18CBE3F}"/>
              </a:ext>
            </a:extLst>
          </p:cNvPr>
          <p:cNvSpPr/>
          <p:nvPr/>
        </p:nvSpPr>
        <p:spPr>
          <a:xfrm>
            <a:off x="3632917" y="2407533"/>
            <a:ext cx="871866" cy="68048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7401ABB1-AAC5-A980-0508-3251D538B7BE}"/>
              </a:ext>
            </a:extLst>
          </p:cNvPr>
          <p:cNvSpPr/>
          <p:nvPr/>
        </p:nvSpPr>
        <p:spPr>
          <a:xfrm>
            <a:off x="4592103" y="1413908"/>
            <a:ext cx="871866" cy="68048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8D8CF73C-6E7F-AFB3-36B2-C9692E3A161A}"/>
              </a:ext>
            </a:extLst>
          </p:cNvPr>
          <p:cNvSpPr/>
          <p:nvPr/>
        </p:nvSpPr>
        <p:spPr>
          <a:xfrm>
            <a:off x="7044815" y="2407533"/>
            <a:ext cx="871866" cy="68048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5" name="箭號: 向右 44">
            <a:extLst>
              <a:ext uri="{FF2B5EF4-FFF2-40B4-BE49-F238E27FC236}">
                <a16:creationId xmlns:a16="http://schemas.microsoft.com/office/drawing/2014/main" id="{B2360BB3-73A6-7C95-455E-536F7DA41818}"/>
              </a:ext>
            </a:extLst>
          </p:cNvPr>
          <p:cNvSpPr/>
          <p:nvPr/>
        </p:nvSpPr>
        <p:spPr>
          <a:xfrm>
            <a:off x="7599240" y="1413908"/>
            <a:ext cx="871866" cy="68048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P1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49" name="接點: 肘形 48">
            <a:extLst>
              <a:ext uri="{FF2B5EF4-FFF2-40B4-BE49-F238E27FC236}">
                <a16:creationId xmlns:a16="http://schemas.microsoft.com/office/drawing/2014/main" id="{453BEFAE-719E-668B-5D5E-04FDEEC5FB17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8471106" y="1754150"/>
            <a:ext cx="180000" cy="78411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接點: 肘形 54">
            <a:extLst>
              <a:ext uri="{FF2B5EF4-FFF2-40B4-BE49-F238E27FC236}">
                <a16:creationId xmlns:a16="http://schemas.microsoft.com/office/drawing/2014/main" id="{732CCB66-174E-3EF8-FB93-121479273BD7}"/>
              </a:ext>
            </a:extLst>
          </p:cNvPr>
          <p:cNvCxnSpPr>
            <a:cxnSpLocks/>
            <a:stCxn id="45" idx="1"/>
          </p:cNvCxnSpPr>
          <p:nvPr/>
        </p:nvCxnSpPr>
        <p:spPr>
          <a:xfrm rot="10800000" flipV="1">
            <a:off x="7346844" y="1754149"/>
            <a:ext cx="252397" cy="78411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接點: 肘形 57">
            <a:extLst>
              <a:ext uri="{FF2B5EF4-FFF2-40B4-BE49-F238E27FC236}">
                <a16:creationId xmlns:a16="http://schemas.microsoft.com/office/drawing/2014/main" id="{1F0707D3-2F47-BAAA-D9ED-6EA5466462E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89513" y="3358369"/>
            <a:ext cx="837315" cy="3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0B4B5D07-A3B8-7A3C-2904-2E60C7966FD0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5463969" y="1754150"/>
            <a:ext cx="554038" cy="784112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接點: 肘形 62">
            <a:extLst>
              <a:ext uri="{FF2B5EF4-FFF2-40B4-BE49-F238E27FC236}">
                <a16:creationId xmlns:a16="http://schemas.microsoft.com/office/drawing/2014/main" id="{41C7577A-6FB3-8C2E-A1D4-5E2852EC3295}"/>
              </a:ext>
            </a:extLst>
          </p:cNvPr>
          <p:cNvCxnSpPr>
            <a:cxnSpLocks/>
            <a:stCxn id="35" idx="1"/>
          </p:cNvCxnSpPr>
          <p:nvPr/>
        </p:nvCxnSpPr>
        <p:spPr>
          <a:xfrm rot="10800000" flipV="1">
            <a:off x="4026199" y="1754149"/>
            <a:ext cx="565905" cy="68048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51AC7E5E-F3F5-C8F7-9F9F-83A38E833118}"/>
              </a:ext>
            </a:extLst>
          </p:cNvPr>
          <p:cNvCxnSpPr/>
          <p:nvPr/>
        </p:nvCxnSpPr>
        <p:spPr>
          <a:xfrm>
            <a:off x="4924228" y="2006673"/>
            <a:ext cx="9284" cy="5545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接點: 肘形 68">
            <a:extLst>
              <a:ext uri="{FF2B5EF4-FFF2-40B4-BE49-F238E27FC236}">
                <a16:creationId xmlns:a16="http://schemas.microsoft.com/office/drawing/2014/main" id="{74C0F528-DE54-A2CC-D736-2F671D62E4E0}"/>
              </a:ext>
            </a:extLst>
          </p:cNvPr>
          <p:cNvCxnSpPr>
            <a:cxnSpLocks/>
          </p:cNvCxnSpPr>
          <p:nvPr/>
        </p:nvCxnSpPr>
        <p:spPr>
          <a:xfrm rot="5400000">
            <a:off x="3495689" y="3262820"/>
            <a:ext cx="774844" cy="7904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接點: 肘形 70">
            <a:extLst>
              <a:ext uri="{FF2B5EF4-FFF2-40B4-BE49-F238E27FC236}">
                <a16:creationId xmlns:a16="http://schemas.microsoft.com/office/drawing/2014/main" id="{39966806-D8B1-0B21-2D37-5F683A6D1EB0}"/>
              </a:ext>
            </a:extLst>
          </p:cNvPr>
          <p:cNvCxnSpPr>
            <a:cxnSpLocks/>
            <a:stCxn id="28" idx="1"/>
          </p:cNvCxnSpPr>
          <p:nvPr/>
        </p:nvCxnSpPr>
        <p:spPr>
          <a:xfrm rot="10800000" flipV="1">
            <a:off x="1648037" y="1664930"/>
            <a:ext cx="223051" cy="85505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接點: 肘形 72">
            <a:extLst>
              <a:ext uri="{FF2B5EF4-FFF2-40B4-BE49-F238E27FC236}">
                <a16:creationId xmlns:a16="http://schemas.microsoft.com/office/drawing/2014/main" id="{73F88B3C-458F-C02A-35E8-F703EE3EBFB0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2742953" y="1664931"/>
            <a:ext cx="327125" cy="71313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57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DCFC6E-BAD3-4D51-8EC5-945D7E684A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37764E-43FD-4C19-A79B-113762BF76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17130" y="3856010"/>
            <a:ext cx="7501698" cy="535531"/>
          </a:xfrm>
        </p:spPr>
        <p:txBody>
          <a:bodyPr/>
          <a:lstStyle/>
          <a:p>
            <a:r>
              <a:rPr lang="zh-TW" altLang="en-US" sz="3200" dirty="0"/>
              <a:t>供應鏈績效分析與改善</a:t>
            </a:r>
            <a:endParaRPr lang="zh-CN" altLang="en-US" sz="3200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05A5D78-5358-4DA8-88FA-392463660D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17130" y="4587740"/>
            <a:ext cx="1040670" cy="286232"/>
          </a:xfrm>
        </p:spPr>
        <p:txBody>
          <a:bodyPr/>
          <a:lstStyle/>
          <a:p>
            <a:r>
              <a:rPr lang="af-ZA" altLang="zh-CN"/>
              <a:t>Stage plan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59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3993401" cy="461665"/>
          </a:xfrm>
        </p:spPr>
        <p:txBody>
          <a:bodyPr/>
          <a:lstStyle/>
          <a:p>
            <a:r>
              <a:rPr kumimoji="1" lang="zh-TW" altLang="en-US" dirty="0"/>
              <a:t>企業策略對應供應鏈績效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631369" y="6172198"/>
            <a:ext cx="111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/>
              <a:t>學習與</a:t>
            </a:r>
            <a:endParaRPr kumimoji="1" lang="en-US" altLang="zh-TW" sz="1600" dirty="0"/>
          </a:p>
          <a:p>
            <a:r>
              <a:rPr kumimoji="1" lang="zh-TW" altLang="en-US" sz="1600" dirty="0"/>
              <a:t>成長構面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631369" y="3204513"/>
            <a:ext cx="111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/>
              <a:t>顧客</a:t>
            </a:r>
            <a:endParaRPr kumimoji="1" lang="en-US" altLang="zh-TW" sz="1600" dirty="0"/>
          </a:p>
          <a:p>
            <a:r>
              <a:rPr kumimoji="1" lang="zh-TW" altLang="en-US" sz="1600" dirty="0"/>
              <a:t>構面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631369" y="4704533"/>
            <a:ext cx="111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/>
              <a:t>內部</a:t>
            </a:r>
            <a:endParaRPr kumimoji="1" lang="en-US" altLang="zh-TW" sz="1600" dirty="0"/>
          </a:p>
          <a:p>
            <a:r>
              <a:rPr kumimoji="1" lang="zh-TW" altLang="en-US" sz="1600" dirty="0"/>
              <a:t>構面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631367" y="1291360"/>
            <a:ext cx="111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/>
              <a:t>企業</a:t>
            </a:r>
            <a:endParaRPr kumimoji="1" lang="en-US" altLang="zh-TW" sz="1600" dirty="0"/>
          </a:p>
          <a:p>
            <a:r>
              <a:rPr kumimoji="1" lang="zh-TW" altLang="en-US" sz="1600" dirty="0"/>
              <a:t>策略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631368" y="2228465"/>
            <a:ext cx="111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/>
              <a:t>財務</a:t>
            </a:r>
            <a:endParaRPr kumimoji="1" lang="en-US" altLang="zh-TW" sz="1600" dirty="0"/>
          </a:p>
          <a:p>
            <a:r>
              <a:rPr kumimoji="1" lang="zh-TW" altLang="en-US" sz="1600" dirty="0"/>
              <a:t>構面</a:t>
            </a:r>
          </a:p>
        </p:txBody>
      </p:sp>
      <p:sp>
        <p:nvSpPr>
          <p:cNvPr id="9" name="橢圓 8"/>
          <p:cNvSpPr/>
          <p:nvPr/>
        </p:nvSpPr>
        <p:spPr>
          <a:xfrm>
            <a:off x="2641597" y="6198288"/>
            <a:ext cx="1850572" cy="5847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人力資本</a:t>
            </a:r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6897912" y="4176736"/>
          <a:ext cx="2061029" cy="1658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1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發展供應商關係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6757"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降低物料取得成本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降低生產成本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精準、優質交貨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提升金流服務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2086426" y="4176737"/>
          <a:ext cx="2061029" cy="1658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1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產品與服務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67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招手站牌生產品質管理 </a:t>
                      </a:r>
                      <a:r>
                        <a:rPr lang="en-US" altLang="zh-TW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降低不良率</a:t>
                      </a:r>
                      <a:r>
                        <a:rPr lang="en-US" altLang="zh-TW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維修效率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9303655" y="4176735"/>
          <a:ext cx="2061029" cy="1658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1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顧客管理流程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6757"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降低運輸成本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強化退貨管理效率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強化資訊流管理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4492169" y="4176739"/>
          <a:ext cx="2061029" cy="1658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1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風險管理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6757"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財務風險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運輸風險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技術風險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環境風險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6" name="直線接點 15"/>
          <p:cNvCxnSpPr/>
          <p:nvPr/>
        </p:nvCxnSpPr>
        <p:spPr>
          <a:xfrm>
            <a:off x="402769" y="5998029"/>
            <a:ext cx="11647717" cy="2177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402768" y="3974039"/>
            <a:ext cx="11647717" cy="2177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402765" y="2997991"/>
            <a:ext cx="11647717" cy="2177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402764" y="2024806"/>
            <a:ext cx="11647717" cy="2177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/>
          <p:cNvSpPr/>
          <p:nvPr/>
        </p:nvSpPr>
        <p:spPr>
          <a:xfrm>
            <a:off x="7293428" y="1193166"/>
            <a:ext cx="2906486" cy="709004"/>
          </a:xfrm>
          <a:prstGeom prst="ellipse">
            <a:avLst/>
          </a:prstGeom>
          <a:solidFill>
            <a:srgbClr val="3DA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b="1" dirty="0"/>
              <a:t>改善成本結構</a:t>
            </a:r>
          </a:p>
        </p:txBody>
      </p:sp>
      <p:sp>
        <p:nvSpPr>
          <p:cNvPr id="22" name="橢圓 21"/>
          <p:cNvSpPr/>
          <p:nvPr/>
        </p:nvSpPr>
        <p:spPr>
          <a:xfrm>
            <a:off x="2748642" y="1193166"/>
            <a:ext cx="2906486" cy="709004"/>
          </a:xfrm>
          <a:prstGeom prst="ellipse">
            <a:avLst/>
          </a:prstGeom>
          <a:solidFill>
            <a:srgbClr val="3DA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b="1" dirty="0"/>
              <a:t>發揮資產最大效用</a:t>
            </a:r>
          </a:p>
        </p:txBody>
      </p:sp>
      <p:sp>
        <p:nvSpPr>
          <p:cNvPr id="23" name="橢圓 22"/>
          <p:cNvSpPr/>
          <p:nvPr/>
        </p:nvSpPr>
        <p:spPr>
          <a:xfrm>
            <a:off x="5800268" y="6182333"/>
            <a:ext cx="1850572" cy="5847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資訊資本</a:t>
            </a:r>
          </a:p>
        </p:txBody>
      </p:sp>
      <p:sp>
        <p:nvSpPr>
          <p:cNvPr id="24" name="橢圓 23"/>
          <p:cNvSpPr/>
          <p:nvPr/>
        </p:nvSpPr>
        <p:spPr>
          <a:xfrm>
            <a:off x="8955310" y="6182333"/>
            <a:ext cx="1850572" cy="5847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組織資本</a:t>
            </a:r>
          </a:p>
        </p:txBody>
      </p:sp>
      <p:sp>
        <p:nvSpPr>
          <p:cNvPr id="25" name="向上箭號 24"/>
          <p:cNvSpPr/>
          <p:nvPr/>
        </p:nvSpPr>
        <p:spPr>
          <a:xfrm>
            <a:off x="4161969" y="5829676"/>
            <a:ext cx="315685" cy="336706"/>
          </a:xfrm>
          <a:prstGeom prst="up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向上箭號 25"/>
          <p:cNvSpPr/>
          <p:nvPr/>
        </p:nvSpPr>
        <p:spPr>
          <a:xfrm>
            <a:off x="6567712" y="5819541"/>
            <a:ext cx="315685" cy="336706"/>
          </a:xfrm>
          <a:prstGeom prst="up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向上箭號 26"/>
          <p:cNvSpPr/>
          <p:nvPr/>
        </p:nvSpPr>
        <p:spPr>
          <a:xfrm>
            <a:off x="8995224" y="5829676"/>
            <a:ext cx="315685" cy="336706"/>
          </a:xfrm>
          <a:prstGeom prst="up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2086426" y="3321726"/>
            <a:ext cx="1850572" cy="584775"/>
          </a:xfrm>
          <a:prstGeom prst="ellipse">
            <a:avLst/>
          </a:prstGeom>
          <a:noFill/>
          <a:ln>
            <a:solidFill>
              <a:srgbClr val="3DA6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品質一致</a:t>
            </a:r>
          </a:p>
        </p:txBody>
      </p:sp>
      <p:sp>
        <p:nvSpPr>
          <p:cNvPr id="29" name="橢圓 28"/>
          <p:cNvSpPr/>
          <p:nvPr/>
        </p:nvSpPr>
        <p:spPr>
          <a:xfrm>
            <a:off x="4281712" y="3331392"/>
            <a:ext cx="1850572" cy="584775"/>
          </a:xfrm>
          <a:prstGeom prst="ellipse">
            <a:avLst/>
          </a:prstGeom>
          <a:noFill/>
          <a:ln>
            <a:solidFill>
              <a:srgbClr val="3DA6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功能性完整</a:t>
            </a:r>
          </a:p>
        </p:txBody>
      </p:sp>
      <p:sp>
        <p:nvSpPr>
          <p:cNvPr id="30" name="橢圓 29"/>
          <p:cNvSpPr/>
          <p:nvPr/>
        </p:nvSpPr>
        <p:spPr>
          <a:xfrm>
            <a:off x="6476998" y="3332857"/>
            <a:ext cx="1850572" cy="584775"/>
          </a:xfrm>
          <a:prstGeom prst="ellipse">
            <a:avLst/>
          </a:prstGeom>
          <a:noFill/>
          <a:ln>
            <a:solidFill>
              <a:srgbClr val="3DA6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維修及清潔服務</a:t>
            </a:r>
          </a:p>
        </p:txBody>
      </p:sp>
      <p:sp>
        <p:nvSpPr>
          <p:cNvPr id="31" name="橢圓 30"/>
          <p:cNvSpPr/>
          <p:nvPr/>
        </p:nvSpPr>
        <p:spPr>
          <a:xfrm>
            <a:off x="8672284" y="3237778"/>
            <a:ext cx="1850572" cy="686480"/>
          </a:xfrm>
          <a:prstGeom prst="ellipse">
            <a:avLst/>
          </a:prstGeom>
          <a:noFill/>
          <a:ln>
            <a:solidFill>
              <a:srgbClr val="3DA6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新設及搬遷彈性更即時</a:t>
            </a:r>
          </a:p>
        </p:txBody>
      </p:sp>
      <p:sp>
        <p:nvSpPr>
          <p:cNvPr id="32" name="矩形 31"/>
          <p:cNvSpPr/>
          <p:nvPr/>
        </p:nvSpPr>
        <p:spPr>
          <a:xfrm>
            <a:off x="5459175" y="2959016"/>
            <a:ext cx="1534894" cy="3145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客戶價值主張</a:t>
            </a:r>
          </a:p>
        </p:txBody>
      </p:sp>
      <p:sp>
        <p:nvSpPr>
          <p:cNvPr id="33" name="矩形 32"/>
          <p:cNvSpPr/>
          <p:nvPr/>
        </p:nvSpPr>
        <p:spPr>
          <a:xfrm>
            <a:off x="7658099" y="2184683"/>
            <a:ext cx="2177143" cy="673067"/>
          </a:xfrm>
          <a:prstGeom prst="rect">
            <a:avLst/>
          </a:prstGeom>
          <a:solidFill>
            <a:srgbClr val="3DA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/>
              <a:t>成本領導</a:t>
            </a:r>
            <a:endParaRPr kumimoji="1" lang="en-US" altLang="zh-TW" sz="1600" dirty="0"/>
          </a:p>
          <a:p>
            <a:pPr algn="ctr"/>
            <a:r>
              <a:rPr kumimoji="1" lang="zh-TW" altLang="en-US" sz="1600" dirty="0"/>
              <a:t>有效預算資金運用</a:t>
            </a:r>
          </a:p>
        </p:txBody>
      </p:sp>
      <p:sp>
        <p:nvSpPr>
          <p:cNvPr id="34" name="矩形 33"/>
          <p:cNvSpPr/>
          <p:nvPr/>
        </p:nvSpPr>
        <p:spPr>
          <a:xfrm>
            <a:off x="3116940" y="2165977"/>
            <a:ext cx="2177143" cy="673067"/>
          </a:xfrm>
          <a:prstGeom prst="rect">
            <a:avLst/>
          </a:prstGeom>
          <a:solidFill>
            <a:srgbClr val="3DA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/>
              <a:t>延長資產使用年限</a:t>
            </a:r>
            <a:endParaRPr kumimoji="1" lang="en-US" altLang="zh-TW" sz="1600" dirty="0"/>
          </a:p>
          <a:p>
            <a:pPr algn="ctr"/>
            <a:r>
              <a:rPr kumimoji="1" lang="zh-TW" altLang="en-US" sz="1600" dirty="0"/>
              <a:t>符合政府規範保固</a:t>
            </a:r>
          </a:p>
        </p:txBody>
      </p:sp>
      <p:sp>
        <p:nvSpPr>
          <p:cNvPr id="35" name="矩形 34"/>
          <p:cNvSpPr/>
          <p:nvPr/>
        </p:nvSpPr>
        <p:spPr>
          <a:xfrm>
            <a:off x="2231571" y="6145728"/>
            <a:ext cx="8969830" cy="663474"/>
          </a:xfrm>
          <a:prstGeom prst="rect">
            <a:avLst/>
          </a:prstGeom>
          <a:noFill/>
          <a:ln>
            <a:solidFill>
              <a:srgbClr val="3DA6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07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515938" y="451790"/>
            <a:ext cx="3764172" cy="461665"/>
          </a:xfrm>
        </p:spPr>
        <p:txBody>
          <a:bodyPr/>
          <a:lstStyle/>
          <a:p>
            <a:r>
              <a:rPr kumimoji="1" lang="en-US" altLang="zh-TW" dirty="0" err="1"/>
              <a:t>SCORcard</a:t>
            </a:r>
            <a:r>
              <a:rPr kumimoji="1" lang="zh-TW" altLang="en-US" dirty="0"/>
              <a:t>與差距分析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036145"/>
              </p:ext>
            </p:extLst>
          </p:nvPr>
        </p:nvGraphicFramePr>
        <p:xfrm>
          <a:off x="515938" y="1250170"/>
          <a:ext cx="11258574" cy="5339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64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71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20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06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40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60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521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企業策略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供應鏈策略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關鍵績效指標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定義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現值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目標值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差距值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6757"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發揮資產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最大效用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供應鏈交貨可靠度：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招手站牌生產品質管理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產品不良率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招手站牌頂板歪斜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路線圖或站名印錯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&gt;5%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低於 </a:t>
                      </a:r>
                      <a:r>
                        <a:rPr lang="en-US" altLang="zh-TW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2%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3%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6757"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供應鏈產品服務回應能力：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維修效率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回覆維修通報之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反應時間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維修重製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滾筒更換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七天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一天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</a:t>
                      </a: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小時內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超過</a:t>
                      </a:r>
                      <a:r>
                        <a:rPr lang="en-US" altLang="zh-TW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24</a:t>
                      </a: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小時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6757"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改善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成本結構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成本控制：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降低物料取得成本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單位物料成本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招手站牌總成本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18,000</a:t>
                      </a: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台幣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$$</a:t>
                      </a: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預算內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無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26757"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成本控制：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降低配銷成本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產品運輸成本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產品零件到現場組裝之距離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非定值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總括於估計之運輸成本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因設置地點而異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458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70CF174-B041-B11C-7A39-B1D87F7799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3441968" cy="461665"/>
          </a:xfrm>
        </p:spPr>
        <p:txBody>
          <a:bodyPr/>
          <a:lstStyle/>
          <a:p>
            <a:r>
              <a:rPr lang="zh-TW" altLang="en-US" dirty="0"/>
              <a:t>績效分析</a:t>
            </a:r>
            <a:r>
              <a:rPr lang="en-US" altLang="zh-TW" dirty="0"/>
              <a:t>-</a:t>
            </a:r>
            <a:r>
              <a:rPr lang="zh-TW" altLang="en-US" dirty="0"/>
              <a:t>績效分解表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427E783-85FB-7D46-0B5C-E728615B12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025456"/>
              </p:ext>
            </p:extLst>
          </p:nvPr>
        </p:nvGraphicFramePr>
        <p:xfrm>
          <a:off x="515938" y="1250170"/>
          <a:ext cx="11069421" cy="5300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0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28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445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54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61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供應鏈策略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Level 1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Level 2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現值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目標值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6757"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供應鏈交貨可靠度：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招手站牌生產品質管理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產品不良率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rgbClr val="C00000"/>
                          </a:solidFill>
                        </a:rPr>
                        <a:t>招手站牌頂板歪斜</a:t>
                      </a:r>
                      <a:endParaRPr lang="en-US" altLang="zh-TW" dirty="0">
                        <a:solidFill>
                          <a:srgbClr val="C00000"/>
                        </a:solidFill>
                      </a:endParaRPr>
                    </a:p>
                    <a:p>
                      <a:endParaRPr lang="en-US" altLang="zh-TW" dirty="0">
                        <a:solidFill>
                          <a:srgbClr val="C00000"/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rgbClr val="C00000"/>
                          </a:solidFill>
                        </a:rPr>
                        <a:t>路線圖或站名印錯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&gt;5%</a:t>
                      </a:r>
                    </a:p>
                    <a:p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en-US" altLang="zh-TW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&gt;3%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&lt;=</a:t>
                      </a: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TW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2%</a:t>
                      </a:r>
                    </a:p>
                    <a:p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en-US" altLang="zh-TW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&lt;=</a:t>
                      </a: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TW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2%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2869"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供應鏈產品服務回應能力：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維修效率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回覆維修通報之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反應時間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rgbClr val="C00000"/>
                          </a:solidFill>
                        </a:rPr>
                        <a:t>站牌故障維修或移位重製</a:t>
                      </a:r>
                      <a:endParaRPr lang="en-US" altLang="zh-TW" dirty="0">
                        <a:solidFill>
                          <a:srgbClr val="C00000"/>
                        </a:solidFill>
                      </a:endParaRPr>
                    </a:p>
                    <a:p>
                      <a:endParaRPr lang="en-US" altLang="zh-TW" dirty="0">
                        <a:solidFill>
                          <a:srgbClr val="C00000"/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rgbClr val="C00000"/>
                          </a:solidFill>
                        </a:rPr>
                        <a:t>路線更新或滾筒更換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七天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一天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</a:t>
                      </a: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小時內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</a:t>
                      </a: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小時內</a:t>
                      </a:r>
                    </a:p>
                    <a:p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6757"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成本控制：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降低物料取得成本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單位物料成本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rgbClr val="C00000"/>
                          </a:solidFill>
                        </a:rPr>
                        <a:t>組成物料總成本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18,000</a:t>
                      </a: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台幣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$$</a:t>
                      </a: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預算內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26757"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成本控制：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降低配銷成本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產品運輸成本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rgbClr val="C00000"/>
                          </a:solidFill>
                        </a:rPr>
                        <a:t>產品零件到現場組裝之距離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非定值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總括於估計之運輸成本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38F2372B-2313-22EE-0CED-F85C0DC187E8}"/>
              </a:ext>
            </a:extLst>
          </p:cNvPr>
          <p:cNvCxnSpPr/>
          <p:nvPr/>
        </p:nvCxnSpPr>
        <p:spPr>
          <a:xfrm>
            <a:off x="5860473" y="2252749"/>
            <a:ext cx="57440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FA5D16CE-4D97-4CFF-2FA4-9C7D192A7882}"/>
              </a:ext>
            </a:extLst>
          </p:cNvPr>
          <p:cNvCxnSpPr/>
          <p:nvPr/>
        </p:nvCxnSpPr>
        <p:spPr>
          <a:xfrm>
            <a:off x="5841265" y="3429000"/>
            <a:ext cx="57440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34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70CF174-B041-B11C-7A39-B1D87F7799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6405921" cy="461665"/>
          </a:xfrm>
        </p:spPr>
        <p:txBody>
          <a:bodyPr/>
          <a:lstStyle/>
          <a:p>
            <a:r>
              <a:rPr lang="zh-TW" altLang="en-US" dirty="0"/>
              <a:t>績效分析</a:t>
            </a:r>
            <a:r>
              <a:rPr lang="en-US" altLang="zh-TW" dirty="0"/>
              <a:t>-</a:t>
            </a:r>
            <a:r>
              <a:rPr lang="zh-TW" altLang="en-US" dirty="0"/>
              <a:t>以</a:t>
            </a:r>
            <a:r>
              <a:rPr lang="en-US" altLang="zh-TW" dirty="0"/>
              <a:t>SCOR</a:t>
            </a:r>
            <a:r>
              <a:rPr lang="zh-TW" altLang="en-US" dirty="0"/>
              <a:t>為基的</a:t>
            </a:r>
            <a:r>
              <a:rPr lang="en-US" altLang="zh-TW" dirty="0"/>
              <a:t>CRT</a:t>
            </a:r>
            <a:r>
              <a:rPr lang="zh-TW" altLang="en-US" dirty="0"/>
              <a:t>分析</a:t>
            </a:r>
            <a:r>
              <a:rPr lang="en-US" altLang="zh-TW" dirty="0"/>
              <a:t>(1/2)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FF8B6DC-C491-476F-4000-56EF20812F52}"/>
              </a:ext>
            </a:extLst>
          </p:cNvPr>
          <p:cNvSpPr/>
          <p:nvPr/>
        </p:nvSpPr>
        <p:spPr>
          <a:xfrm>
            <a:off x="0" y="1281220"/>
            <a:ext cx="12191999" cy="55767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0107773-7B8A-ECFE-8C5F-BB7FE29E0E6F}"/>
              </a:ext>
            </a:extLst>
          </p:cNvPr>
          <p:cNvCxnSpPr/>
          <p:nvPr/>
        </p:nvCxnSpPr>
        <p:spPr>
          <a:xfrm>
            <a:off x="2139518" y="1281220"/>
            <a:ext cx="0" cy="557677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285CC5CD-75B0-D2D0-9634-595BC7F93072}"/>
              </a:ext>
            </a:extLst>
          </p:cNvPr>
          <p:cNvCxnSpPr>
            <a:cxnSpLocks/>
          </p:cNvCxnSpPr>
          <p:nvPr/>
        </p:nvCxnSpPr>
        <p:spPr>
          <a:xfrm flipV="1">
            <a:off x="0" y="2512381"/>
            <a:ext cx="12192000" cy="7102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B152F2C1-0D86-845A-08F6-48CE8CD03B9C}"/>
              </a:ext>
            </a:extLst>
          </p:cNvPr>
          <p:cNvCxnSpPr>
            <a:cxnSpLocks/>
          </p:cNvCxnSpPr>
          <p:nvPr/>
        </p:nvCxnSpPr>
        <p:spPr>
          <a:xfrm flipV="1">
            <a:off x="0" y="4034098"/>
            <a:ext cx="12192000" cy="7102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777B90A-59FF-2564-2D97-0A79708657AC}"/>
              </a:ext>
            </a:extLst>
          </p:cNvPr>
          <p:cNvCxnSpPr>
            <a:cxnSpLocks/>
          </p:cNvCxnSpPr>
          <p:nvPr/>
        </p:nvCxnSpPr>
        <p:spPr>
          <a:xfrm flipV="1">
            <a:off x="0" y="5375027"/>
            <a:ext cx="12192000" cy="7102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44D1237F-4A3B-8F50-25D0-9EFD6097563B}"/>
              </a:ext>
            </a:extLst>
          </p:cNvPr>
          <p:cNvSpPr/>
          <p:nvPr/>
        </p:nvSpPr>
        <p:spPr>
          <a:xfrm>
            <a:off x="185399" y="1616930"/>
            <a:ext cx="1605512" cy="6823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欲改善的問題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4D6D8D7F-7013-9CC0-CB75-D82D4362B526}"/>
              </a:ext>
            </a:extLst>
          </p:cNvPr>
          <p:cNvSpPr/>
          <p:nvPr/>
        </p:nvSpPr>
        <p:spPr>
          <a:xfrm>
            <a:off x="267003" y="3001042"/>
            <a:ext cx="1605512" cy="6823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現況</a:t>
            </a:r>
            <a:r>
              <a:rPr lang="en-US" altLang="zh-TW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SCOR</a:t>
            </a:r>
          </a:p>
          <a:p>
            <a:pPr algn="ctr"/>
            <a:r>
              <a:rPr lang="en-US" altLang="zh-TW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L1</a:t>
            </a:r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績效表現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DB253AA4-F67E-1DCD-6926-AE38BACB0862}"/>
              </a:ext>
            </a:extLst>
          </p:cNvPr>
          <p:cNvSpPr/>
          <p:nvPr/>
        </p:nvSpPr>
        <p:spPr>
          <a:xfrm>
            <a:off x="267003" y="4415830"/>
            <a:ext cx="1605512" cy="6823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現況</a:t>
            </a:r>
            <a:r>
              <a:rPr lang="en-US" altLang="zh-TW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SCOR</a:t>
            </a:r>
          </a:p>
          <a:p>
            <a:pPr algn="ctr"/>
            <a:r>
              <a:rPr lang="en-US" altLang="zh-TW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L2/3</a:t>
            </a:r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績效表現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E7246312-4B01-9EC8-08FC-A574D31E399A}"/>
              </a:ext>
            </a:extLst>
          </p:cNvPr>
          <p:cNvSpPr/>
          <p:nvPr/>
        </p:nvSpPr>
        <p:spPr>
          <a:xfrm>
            <a:off x="267003" y="5841125"/>
            <a:ext cx="1605512" cy="6823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根本問題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727EB2F1-5D49-EFEC-31EB-67DF130CA344}"/>
              </a:ext>
            </a:extLst>
          </p:cNvPr>
          <p:cNvSpPr/>
          <p:nvPr/>
        </p:nvSpPr>
        <p:spPr>
          <a:xfrm>
            <a:off x="4441534" y="4435778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產品尺寸異常</a:t>
            </a:r>
            <a:endParaRPr lang="en-US" altLang="zh-TW" sz="17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CF12BB2A-53D8-1687-232C-3241AA571A8A}"/>
              </a:ext>
            </a:extLst>
          </p:cNvPr>
          <p:cNvSpPr/>
          <p:nvPr/>
        </p:nvSpPr>
        <p:spPr>
          <a:xfrm>
            <a:off x="7145492" y="2956634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與驗收規格不符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22D167DA-256B-7743-9C68-6DAD9D5098AB}"/>
              </a:ext>
            </a:extLst>
          </p:cNvPr>
          <p:cNvSpPr/>
          <p:nvPr/>
        </p:nvSpPr>
        <p:spPr>
          <a:xfrm>
            <a:off x="7145491" y="4392427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路線印製錯誤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6A47C55C-67CB-99B1-EE47-4BFCCCFE98A7}"/>
              </a:ext>
            </a:extLst>
          </p:cNvPr>
          <p:cNvSpPr/>
          <p:nvPr/>
        </p:nvSpPr>
        <p:spPr>
          <a:xfrm>
            <a:off x="3676902" y="5810830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未至製造商抽驗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16B364A0-9A06-53A2-0190-D6E9F1EBAB09}"/>
              </a:ext>
            </a:extLst>
          </p:cNvPr>
          <p:cNvSpPr/>
          <p:nvPr/>
        </p:nvSpPr>
        <p:spPr>
          <a:xfrm>
            <a:off x="6024871" y="5788273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站牌規格製造前中後階段未檢核</a:t>
            </a: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2445BB4D-0F71-A25B-463D-9FD3F8ECD655}"/>
              </a:ext>
            </a:extLst>
          </p:cNvPr>
          <p:cNvSpPr/>
          <p:nvPr/>
        </p:nvSpPr>
        <p:spPr>
          <a:xfrm rot="18829781">
            <a:off x="5480529" y="2309385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991960EB-94F8-EA19-1399-B524889615B7}"/>
              </a:ext>
            </a:extLst>
          </p:cNvPr>
          <p:cNvSpPr/>
          <p:nvPr/>
        </p:nvSpPr>
        <p:spPr>
          <a:xfrm rot="13722079">
            <a:off x="7523298" y="2320059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A6065845-7B8E-F37C-2036-10E136618715}"/>
              </a:ext>
            </a:extLst>
          </p:cNvPr>
          <p:cNvSpPr/>
          <p:nvPr/>
        </p:nvSpPr>
        <p:spPr>
          <a:xfrm rot="16200000">
            <a:off x="7704903" y="3743867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箭號: 向右 26">
            <a:extLst>
              <a:ext uri="{FF2B5EF4-FFF2-40B4-BE49-F238E27FC236}">
                <a16:creationId xmlns:a16="http://schemas.microsoft.com/office/drawing/2014/main" id="{9FBDEE2C-07EF-F394-9BAF-7481258D09A2}"/>
              </a:ext>
            </a:extLst>
          </p:cNvPr>
          <p:cNvSpPr/>
          <p:nvPr/>
        </p:nvSpPr>
        <p:spPr>
          <a:xfrm rot="16200000">
            <a:off x="5074410" y="3743867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82A96061-096F-2B0C-2221-6A889D224459}"/>
              </a:ext>
            </a:extLst>
          </p:cNvPr>
          <p:cNvSpPr/>
          <p:nvPr/>
        </p:nvSpPr>
        <p:spPr>
          <a:xfrm rot="17664476">
            <a:off x="4423704" y="5154881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箭號: 向右 28">
            <a:extLst>
              <a:ext uri="{FF2B5EF4-FFF2-40B4-BE49-F238E27FC236}">
                <a16:creationId xmlns:a16="http://schemas.microsoft.com/office/drawing/2014/main" id="{5B24F594-79A0-8AED-D63E-816230D3B625}"/>
              </a:ext>
            </a:extLst>
          </p:cNvPr>
          <p:cNvSpPr/>
          <p:nvPr/>
        </p:nvSpPr>
        <p:spPr>
          <a:xfrm rot="14052895">
            <a:off x="5900733" y="5135999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44848A30-01FF-5687-7C93-B41CD26308F8}"/>
              </a:ext>
            </a:extLst>
          </p:cNvPr>
          <p:cNvSpPr/>
          <p:nvPr/>
        </p:nvSpPr>
        <p:spPr>
          <a:xfrm rot="17329341">
            <a:off x="7131923" y="5103139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F2CA9D40-152F-6B9F-6F3E-C0A1D5FF8C3B}"/>
              </a:ext>
            </a:extLst>
          </p:cNvPr>
          <p:cNvSpPr/>
          <p:nvPr/>
        </p:nvSpPr>
        <p:spPr>
          <a:xfrm>
            <a:off x="8244483" y="5768856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路線資料印製前需再確認</a:t>
            </a: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B9ECB179-6B25-73CC-720E-C80E8AE0F9AA}"/>
              </a:ext>
            </a:extLst>
          </p:cNvPr>
          <p:cNvSpPr/>
          <p:nvPr/>
        </p:nvSpPr>
        <p:spPr>
          <a:xfrm>
            <a:off x="5839953" y="1519283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交貨不良率高</a:t>
            </a: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4CC34D94-C405-7A54-C8F1-CB3F488D8835}"/>
              </a:ext>
            </a:extLst>
          </p:cNvPr>
          <p:cNvSpPr/>
          <p:nvPr/>
        </p:nvSpPr>
        <p:spPr>
          <a:xfrm>
            <a:off x="4576875" y="2924216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生產品質不佳</a:t>
            </a:r>
          </a:p>
        </p:txBody>
      </p:sp>
      <p:sp>
        <p:nvSpPr>
          <p:cNvPr id="4" name="箭號: 向右 3">
            <a:extLst>
              <a:ext uri="{FF2B5EF4-FFF2-40B4-BE49-F238E27FC236}">
                <a16:creationId xmlns:a16="http://schemas.microsoft.com/office/drawing/2014/main" id="{DA30C9B2-189E-1DDA-436E-67F976397DDF}"/>
              </a:ext>
            </a:extLst>
          </p:cNvPr>
          <p:cNvSpPr/>
          <p:nvPr/>
        </p:nvSpPr>
        <p:spPr>
          <a:xfrm rot="14052895">
            <a:off x="8647742" y="5083860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064BA5E-DAE9-49E1-4197-F0AD9EF616B9}"/>
              </a:ext>
            </a:extLst>
          </p:cNvPr>
          <p:cNvSpPr/>
          <p:nvPr/>
        </p:nvSpPr>
        <p:spPr>
          <a:xfrm>
            <a:off x="8668823" y="4788694"/>
            <a:ext cx="361904" cy="27184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7A20C330-7D93-3DB8-399F-936342F2A27A}"/>
              </a:ext>
            </a:extLst>
          </p:cNvPr>
          <p:cNvSpPr/>
          <p:nvPr/>
        </p:nvSpPr>
        <p:spPr>
          <a:xfrm>
            <a:off x="6002249" y="4797557"/>
            <a:ext cx="361904" cy="27184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78CEF7D-EF9E-6550-3310-FC5C4E22A4D2}"/>
              </a:ext>
            </a:extLst>
          </p:cNvPr>
          <p:cNvSpPr txBox="1"/>
          <p:nvPr/>
        </p:nvSpPr>
        <p:spPr>
          <a:xfrm>
            <a:off x="5969547" y="4797557"/>
            <a:ext cx="4700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b="1" dirty="0">
                <a:solidFill>
                  <a:srgbClr val="FFFF00"/>
                </a:solidFill>
              </a:rPr>
              <a:t>&gt;5%</a:t>
            </a:r>
            <a:endParaRPr lang="zh-TW" altLang="en-US" sz="1100" b="1" dirty="0">
              <a:solidFill>
                <a:srgbClr val="FFFF00"/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1E6DECAA-35FB-B6BE-20B0-4B9C8F70BD52}"/>
              </a:ext>
            </a:extLst>
          </p:cNvPr>
          <p:cNvSpPr txBox="1"/>
          <p:nvPr/>
        </p:nvSpPr>
        <p:spPr>
          <a:xfrm>
            <a:off x="8628387" y="4782644"/>
            <a:ext cx="4700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b="1" dirty="0">
                <a:solidFill>
                  <a:srgbClr val="FFFF00"/>
                </a:solidFill>
              </a:rPr>
              <a:t>&gt;3%</a:t>
            </a:r>
            <a:endParaRPr lang="zh-TW" altLang="en-US" sz="11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138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AA1E1B0A-1B27-77DB-57E1-EF3CEF981F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7106433" cy="461665"/>
          </a:xfrm>
        </p:spPr>
        <p:txBody>
          <a:bodyPr/>
          <a:lstStyle/>
          <a:p>
            <a:r>
              <a:rPr lang="zh-TW" altLang="en-US" dirty="0"/>
              <a:t>績效分析</a:t>
            </a:r>
            <a:r>
              <a:rPr lang="en-US" altLang="zh-TW" dirty="0"/>
              <a:t>- CRT</a:t>
            </a:r>
            <a:r>
              <a:rPr lang="zh-TW" altLang="en-US" dirty="0"/>
              <a:t>分析</a:t>
            </a:r>
            <a:r>
              <a:rPr lang="en-US" altLang="zh-TW" dirty="0"/>
              <a:t>(1/2) Thread Diagram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FE71BD-AD2A-51CA-03BC-240FEAB09451}"/>
              </a:ext>
            </a:extLst>
          </p:cNvPr>
          <p:cNvSpPr/>
          <p:nvPr/>
        </p:nvSpPr>
        <p:spPr>
          <a:xfrm>
            <a:off x="0" y="1281220"/>
            <a:ext cx="12191999" cy="55767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AFA88A94-6E57-01BD-5243-D0A1CE3C9FF9}"/>
              </a:ext>
            </a:extLst>
          </p:cNvPr>
          <p:cNvCxnSpPr/>
          <p:nvPr/>
        </p:nvCxnSpPr>
        <p:spPr>
          <a:xfrm>
            <a:off x="3498111" y="1265274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C8A4A9ED-EB59-3FDA-7139-C0ECA0313E93}"/>
              </a:ext>
            </a:extLst>
          </p:cNvPr>
          <p:cNvCxnSpPr/>
          <p:nvPr/>
        </p:nvCxnSpPr>
        <p:spPr>
          <a:xfrm>
            <a:off x="6712690" y="1281221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AC78138-2A43-AB58-E252-CF99C3584CD7}"/>
              </a:ext>
            </a:extLst>
          </p:cNvPr>
          <p:cNvCxnSpPr/>
          <p:nvPr/>
        </p:nvCxnSpPr>
        <p:spPr>
          <a:xfrm>
            <a:off x="9399183" y="1281221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D5C78B21-D56D-7978-4D35-937D21010180}"/>
              </a:ext>
            </a:extLst>
          </p:cNvPr>
          <p:cNvSpPr/>
          <p:nvPr/>
        </p:nvSpPr>
        <p:spPr>
          <a:xfrm>
            <a:off x="1446028" y="5677786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供應商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409FA244-3816-5E80-B053-5A491F658337}"/>
              </a:ext>
            </a:extLst>
          </p:cNvPr>
          <p:cNvSpPr/>
          <p:nvPr/>
        </p:nvSpPr>
        <p:spPr>
          <a:xfrm>
            <a:off x="4276956" y="5677783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製造商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EF767EF3-5305-2181-9BB8-98F4DB2E639D}"/>
              </a:ext>
            </a:extLst>
          </p:cNvPr>
          <p:cNvSpPr/>
          <p:nvPr/>
        </p:nvSpPr>
        <p:spPr>
          <a:xfrm>
            <a:off x="7182904" y="5677783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總部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1EB36B8-01A2-6448-02A4-FC8D57693116}"/>
              </a:ext>
            </a:extLst>
          </p:cNvPr>
          <p:cNvSpPr/>
          <p:nvPr/>
        </p:nvSpPr>
        <p:spPr>
          <a:xfrm>
            <a:off x="9658975" y="5677784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客戶</a:t>
            </a: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A0504F74-F7BD-6B0A-6994-723B1EFADF24}"/>
              </a:ext>
            </a:extLst>
          </p:cNvPr>
          <p:cNvSpPr/>
          <p:nvPr/>
        </p:nvSpPr>
        <p:spPr>
          <a:xfrm>
            <a:off x="1334388" y="3586788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7C239DE1-A678-C310-EFB4-CE2D05D6688A}"/>
              </a:ext>
            </a:extLst>
          </p:cNvPr>
          <p:cNvSpPr/>
          <p:nvPr/>
        </p:nvSpPr>
        <p:spPr>
          <a:xfrm>
            <a:off x="5720319" y="4086517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1A7315C8-9A54-B24D-77DF-AAF880D0D1C5}"/>
              </a:ext>
            </a:extLst>
          </p:cNvPr>
          <p:cNvSpPr/>
          <p:nvPr/>
        </p:nvSpPr>
        <p:spPr>
          <a:xfrm>
            <a:off x="1334388" y="4751052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9E6658AB-8BEB-90E8-4C1C-56AF4D07879D}"/>
              </a:ext>
            </a:extLst>
          </p:cNvPr>
          <p:cNvSpPr/>
          <p:nvPr/>
        </p:nvSpPr>
        <p:spPr>
          <a:xfrm>
            <a:off x="8374266" y="4235373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3A1A8AFC-3194-F667-19FD-3C8F1E701305}"/>
              </a:ext>
            </a:extLst>
          </p:cNvPr>
          <p:cNvSpPr/>
          <p:nvPr/>
        </p:nvSpPr>
        <p:spPr>
          <a:xfrm>
            <a:off x="2496876" y="3586787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41E775F6-2C7A-60BF-1222-A73A1996D5A4}"/>
              </a:ext>
            </a:extLst>
          </p:cNvPr>
          <p:cNvSpPr/>
          <p:nvPr/>
        </p:nvSpPr>
        <p:spPr>
          <a:xfrm>
            <a:off x="2512829" y="4740419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CE3258D1-4D0D-0A77-3C95-196E3EDAFDEE}"/>
              </a:ext>
            </a:extLst>
          </p:cNvPr>
          <p:cNvSpPr/>
          <p:nvPr/>
        </p:nvSpPr>
        <p:spPr>
          <a:xfrm>
            <a:off x="3600007" y="355488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07F67094-4A60-D1ED-D800-F7219B67636C}"/>
              </a:ext>
            </a:extLst>
          </p:cNvPr>
          <p:cNvSpPr/>
          <p:nvPr/>
        </p:nvSpPr>
        <p:spPr>
          <a:xfrm>
            <a:off x="3620382" y="4740418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111B85BA-A37D-4503-52C0-6663F449BF1A}"/>
              </a:ext>
            </a:extLst>
          </p:cNvPr>
          <p:cNvSpPr/>
          <p:nvPr/>
        </p:nvSpPr>
        <p:spPr>
          <a:xfrm>
            <a:off x="4719977" y="4086517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107170FA-C989-4514-B13D-D1894B7B9D77}"/>
              </a:ext>
            </a:extLst>
          </p:cNvPr>
          <p:cNvSpPr/>
          <p:nvPr/>
        </p:nvSpPr>
        <p:spPr>
          <a:xfrm>
            <a:off x="7086595" y="3655900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E5E9488B-4F8B-64B4-022B-6BC2F831C3BB}"/>
              </a:ext>
            </a:extLst>
          </p:cNvPr>
          <p:cNvSpPr/>
          <p:nvPr/>
        </p:nvSpPr>
        <p:spPr>
          <a:xfrm>
            <a:off x="7106970" y="484142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F2CEB164-0F71-EF3E-73BB-46A336E23409}"/>
              </a:ext>
            </a:extLst>
          </p:cNvPr>
          <p:cNvSpPr/>
          <p:nvPr/>
        </p:nvSpPr>
        <p:spPr>
          <a:xfrm>
            <a:off x="10099401" y="3655900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260189B8-01E2-85B6-C466-2EB2FD4D0C10}"/>
              </a:ext>
            </a:extLst>
          </p:cNvPr>
          <p:cNvSpPr/>
          <p:nvPr/>
        </p:nvSpPr>
        <p:spPr>
          <a:xfrm>
            <a:off x="10119776" y="484142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5" name="接點: 肘形 24">
            <a:extLst>
              <a:ext uri="{FF2B5EF4-FFF2-40B4-BE49-F238E27FC236}">
                <a16:creationId xmlns:a16="http://schemas.microsoft.com/office/drawing/2014/main" id="{0CB4C6A8-7BEE-373D-B2AB-81ADCF73A421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 flipV="1">
            <a:off x="2206254" y="3927029"/>
            <a:ext cx="29062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接點: 肘形 25">
            <a:extLst>
              <a:ext uri="{FF2B5EF4-FFF2-40B4-BE49-F238E27FC236}">
                <a16:creationId xmlns:a16="http://schemas.microsoft.com/office/drawing/2014/main" id="{7310A104-B379-C569-9D51-70B69A743B96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flipV="1">
            <a:off x="2206254" y="5080661"/>
            <a:ext cx="306575" cy="106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id="{24AC3DA8-E618-BA35-0CA6-07DEEC908917}"/>
              </a:ext>
            </a:extLst>
          </p:cNvPr>
          <p:cNvCxnSpPr>
            <a:stCxn id="16" idx="3"/>
            <a:endCxn id="18" idx="1"/>
          </p:cNvCxnSpPr>
          <p:nvPr/>
        </p:nvCxnSpPr>
        <p:spPr>
          <a:xfrm flipV="1">
            <a:off x="3368742" y="3895131"/>
            <a:ext cx="231265" cy="318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4515048B-A058-6CF0-8280-1079BAFBCCB6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3384695" y="5080660"/>
            <a:ext cx="235687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接點: 肘形 28">
            <a:extLst>
              <a:ext uri="{FF2B5EF4-FFF2-40B4-BE49-F238E27FC236}">
                <a16:creationId xmlns:a16="http://schemas.microsoft.com/office/drawing/2014/main" id="{25916CF6-F2C1-D82D-E9BC-1F7B4827B78E}"/>
              </a:ext>
            </a:extLst>
          </p:cNvPr>
          <p:cNvCxnSpPr>
            <a:stCxn id="20" idx="1"/>
            <a:endCxn id="18" idx="3"/>
          </p:cNvCxnSpPr>
          <p:nvPr/>
        </p:nvCxnSpPr>
        <p:spPr>
          <a:xfrm rot="10800000">
            <a:off x="4471873" y="3895131"/>
            <a:ext cx="248104" cy="5316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接點: 肘形 29">
            <a:extLst>
              <a:ext uri="{FF2B5EF4-FFF2-40B4-BE49-F238E27FC236}">
                <a16:creationId xmlns:a16="http://schemas.microsoft.com/office/drawing/2014/main" id="{9178ADD4-B1ED-18E6-FBDF-9F6DA6B7805B}"/>
              </a:ext>
            </a:extLst>
          </p:cNvPr>
          <p:cNvCxnSpPr>
            <a:stCxn id="19" idx="3"/>
          </p:cNvCxnSpPr>
          <p:nvPr/>
        </p:nvCxnSpPr>
        <p:spPr>
          <a:xfrm flipV="1">
            <a:off x="4492248" y="4426760"/>
            <a:ext cx="90385" cy="6539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2D461B97-4957-E858-45C5-9B180DB9A02E}"/>
              </a:ext>
            </a:extLst>
          </p:cNvPr>
          <p:cNvCxnSpPr>
            <a:stCxn id="20" idx="3"/>
            <a:endCxn id="13" idx="1"/>
          </p:cNvCxnSpPr>
          <p:nvPr/>
        </p:nvCxnSpPr>
        <p:spPr>
          <a:xfrm>
            <a:off x="5591843" y="4426759"/>
            <a:ext cx="128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接點: 肘形 31">
            <a:extLst>
              <a:ext uri="{FF2B5EF4-FFF2-40B4-BE49-F238E27FC236}">
                <a16:creationId xmlns:a16="http://schemas.microsoft.com/office/drawing/2014/main" id="{0D82C5A7-87D4-2160-1563-61062B1E6835}"/>
              </a:ext>
            </a:extLst>
          </p:cNvPr>
          <p:cNvCxnSpPr>
            <a:stCxn id="13" idx="3"/>
            <a:endCxn id="21" idx="1"/>
          </p:cNvCxnSpPr>
          <p:nvPr/>
        </p:nvCxnSpPr>
        <p:spPr>
          <a:xfrm flipV="1">
            <a:off x="6592185" y="3996142"/>
            <a:ext cx="494410" cy="4306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接點: 肘形 32">
            <a:extLst>
              <a:ext uri="{FF2B5EF4-FFF2-40B4-BE49-F238E27FC236}">
                <a16:creationId xmlns:a16="http://schemas.microsoft.com/office/drawing/2014/main" id="{2BE8F585-41BC-0895-DD73-87E56589930C}"/>
              </a:ext>
            </a:extLst>
          </p:cNvPr>
          <p:cNvCxnSpPr>
            <a:cxnSpLocks/>
            <a:stCxn id="13" idx="3"/>
            <a:endCxn id="22" idx="1"/>
          </p:cNvCxnSpPr>
          <p:nvPr/>
        </p:nvCxnSpPr>
        <p:spPr>
          <a:xfrm>
            <a:off x="6592185" y="4426759"/>
            <a:ext cx="514785" cy="75491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接點: 肘形 33">
            <a:extLst>
              <a:ext uri="{FF2B5EF4-FFF2-40B4-BE49-F238E27FC236}">
                <a16:creationId xmlns:a16="http://schemas.microsoft.com/office/drawing/2014/main" id="{5AC4FB6D-3087-0BED-8B28-F055E8BD5050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52918" y="4497199"/>
            <a:ext cx="837315" cy="3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id="{894D9A75-ABD9-C1EF-2DF1-40A0E16D2D9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54855" y="4555677"/>
            <a:ext cx="837315" cy="3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接點: 肘形 35">
            <a:extLst>
              <a:ext uri="{FF2B5EF4-FFF2-40B4-BE49-F238E27FC236}">
                <a16:creationId xmlns:a16="http://schemas.microsoft.com/office/drawing/2014/main" id="{5E7236E4-3C89-BF51-4FCA-FC56DA8CF0AE}"/>
              </a:ext>
            </a:extLst>
          </p:cNvPr>
          <p:cNvCxnSpPr>
            <a:cxnSpLocks/>
            <a:stCxn id="15" idx="1"/>
            <a:endCxn id="21" idx="3"/>
          </p:cNvCxnSpPr>
          <p:nvPr/>
        </p:nvCxnSpPr>
        <p:spPr>
          <a:xfrm rot="10800000">
            <a:off x="7958462" y="3996143"/>
            <a:ext cx="415805" cy="5794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接點: 肘形 36">
            <a:extLst>
              <a:ext uri="{FF2B5EF4-FFF2-40B4-BE49-F238E27FC236}">
                <a16:creationId xmlns:a16="http://schemas.microsoft.com/office/drawing/2014/main" id="{75E266E5-B18E-EB52-75FD-9C7CE7BBC957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7978836" y="4575615"/>
            <a:ext cx="183007" cy="60605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接點: 肘形 37">
            <a:extLst>
              <a:ext uri="{FF2B5EF4-FFF2-40B4-BE49-F238E27FC236}">
                <a16:creationId xmlns:a16="http://schemas.microsoft.com/office/drawing/2014/main" id="{3A12FF52-9B2E-09E7-9794-D81085327579}"/>
              </a:ext>
            </a:extLst>
          </p:cNvPr>
          <p:cNvCxnSpPr>
            <a:cxnSpLocks/>
            <a:stCxn id="15" idx="3"/>
            <a:endCxn id="23" idx="1"/>
          </p:cNvCxnSpPr>
          <p:nvPr/>
        </p:nvCxnSpPr>
        <p:spPr>
          <a:xfrm flipV="1">
            <a:off x="9246132" y="3996142"/>
            <a:ext cx="853269" cy="5794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接點: 肘形 38">
            <a:extLst>
              <a:ext uri="{FF2B5EF4-FFF2-40B4-BE49-F238E27FC236}">
                <a16:creationId xmlns:a16="http://schemas.microsoft.com/office/drawing/2014/main" id="{FBF84B78-9900-7774-645A-1AB1B5FA2185}"/>
              </a:ext>
            </a:extLst>
          </p:cNvPr>
          <p:cNvCxnSpPr>
            <a:cxnSpLocks/>
            <a:stCxn id="15" idx="3"/>
            <a:endCxn id="24" idx="1"/>
          </p:cNvCxnSpPr>
          <p:nvPr/>
        </p:nvCxnSpPr>
        <p:spPr>
          <a:xfrm>
            <a:off x="9246132" y="4575615"/>
            <a:ext cx="873644" cy="6060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72D2AFCF-45A2-D197-F808-55337AACCADA}"/>
              </a:ext>
            </a:extLst>
          </p:cNvPr>
          <p:cNvSpPr/>
          <p:nvPr/>
        </p:nvSpPr>
        <p:spPr>
          <a:xfrm>
            <a:off x="2473729" y="2407533"/>
            <a:ext cx="871866" cy="68048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8C97E90B-B459-7A67-D349-14420D89C4FA}"/>
              </a:ext>
            </a:extLst>
          </p:cNvPr>
          <p:cNvSpPr/>
          <p:nvPr/>
        </p:nvSpPr>
        <p:spPr>
          <a:xfrm>
            <a:off x="1357407" y="2395469"/>
            <a:ext cx="871866" cy="680484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D771984F-B279-836E-62CF-EA6A5ABE1CBC}"/>
              </a:ext>
            </a:extLst>
          </p:cNvPr>
          <p:cNvSpPr/>
          <p:nvPr/>
        </p:nvSpPr>
        <p:spPr>
          <a:xfrm>
            <a:off x="1871087" y="1324689"/>
            <a:ext cx="871866" cy="68048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28985296-7831-E357-C00C-6352BF97E246}"/>
              </a:ext>
            </a:extLst>
          </p:cNvPr>
          <p:cNvSpPr/>
          <p:nvPr/>
        </p:nvSpPr>
        <p:spPr>
          <a:xfrm>
            <a:off x="5738929" y="2434832"/>
            <a:ext cx="871866" cy="68048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4" name="箭號: 向右 43">
            <a:extLst>
              <a:ext uri="{FF2B5EF4-FFF2-40B4-BE49-F238E27FC236}">
                <a16:creationId xmlns:a16="http://schemas.microsoft.com/office/drawing/2014/main" id="{7D0F5EE3-C1BC-E9F9-338E-796C5260258A}"/>
              </a:ext>
            </a:extLst>
          </p:cNvPr>
          <p:cNvSpPr/>
          <p:nvPr/>
        </p:nvSpPr>
        <p:spPr>
          <a:xfrm>
            <a:off x="4622607" y="2422768"/>
            <a:ext cx="871866" cy="680484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5" name="箭號: 向右 44">
            <a:extLst>
              <a:ext uri="{FF2B5EF4-FFF2-40B4-BE49-F238E27FC236}">
                <a16:creationId xmlns:a16="http://schemas.microsoft.com/office/drawing/2014/main" id="{51FD833D-A0D8-A134-ABBA-22FA4F337C50}"/>
              </a:ext>
            </a:extLst>
          </p:cNvPr>
          <p:cNvSpPr/>
          <p:nvPr/>
        </p:nvSpPr>
        <p:spPr>
          <a:xfrm>
            <a:off x="8263033" y="2434832"/>
            <a:ext cx="871866" cy="68048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P4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46" name="接點: 肘形 45">
            <a:extLst>
              <a:ext uri="{FF2B5EF4-FFF2-40B4-BE49-F238E27FC236}">
                <a16:creationId xmlns:a16="http://schemas.microsoft.com/office/drawing/2014/main" id="{C811F21F-2326-9ABA-AC3D-9050573C152D}"/>
              </a:ext>
            </a:extLst>
          </p:cNvPr>
          <p:cNvCxnSpPr>
            <a:cxnSpLocks/>
          </p:cNvCxnSpPr>
          <p:nvPr/>
        </p:nvCxnSpPr>
        <p:spPr>
          <a:xfrm rot="16200000" flipH="1">
            <a:off x="7898605" y="3636135"/>
            <a:ext cx="1400496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接點: 肘形 46">
            <a:extLst>
              <a:ext uri="{FF2B5EF4-FFF2-40B4-BE49-F238E27FC236}">
                <a16:creationId xmlns:a16="http://schemas.microsoft.com/office/drawing/2014/main" id="{F51EA4CB-8187-B9AE-FAB2-D77898DEF0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77181" y="3576160"/>
            <a:ext cx="1270577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id="{C0C418A7-9A75-71AB-7F69-B1FCBE866A80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99028" y="3558643"/>
            <a:ext cx="1270577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接點: 肘形 48">
            <a:extLst>
              <a:ext uri="{FF2B5EF4-FFF2-40B4-BE49-F238E27FC236}">
                <a16:creationId xmlns:a16="http://schemas.microsoft.com/office/drawing/2014/main" id="{AB31B805-784D-6DA2-38EB-67C0C9ACB83B}"/>
              </a:ext>
            </a:extLst>
          </p:cNvPr>
          <p:cNvCxnSpPr>
            <a:cxnSpLocks/>
          </p:cNvCxnSpPr>
          <p:nvPr/>
        </p:nvCxnSpPr>
        <p:spPr>
          <a:xfrm rot="5400000">
            <a:off x="1252208" y="3317843"/>
            <a:ext cx="828479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接點: 肘形 49">
            <a:extLst>
              <a:ext uri="{FF2B5EF4-FFF2-40B4-BE49-F238E27FC236}">
                <a16:creationId xmlns:a16="http://schemas.microsoft.com/office/drawing/2014/main" id="{8FF2FEFB-4475-6B5F-791C-826715823C27}"/>
              </a:ext>
            </a:extLst>
          </p:cNvPr>
          <p:cNvCxnSpPr>
            <a:cxnSpLocks/>
          </p:cNvCxnSpPr>
          <p:nvPr/>
        </p:nvCxnSpPr>
        <p:spPr>
          <a:xfrm rot="5400000">
            <a:off x="2349264" y="3331369"/>
            <a:ext cx="828479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箭號: 向右 50">
            <a:extLst>
              <a:ext uri="{FF2B5EF4-FFF2-40B4-BE49-F238E27FC236}">
                <a16:creationId xmlns:a16="http://schemas.microsoft.com/office/drawing/2014/main" id="{06791BF9-ACB1-72B1-E372-07AF58B413E1}"/>
              </a:ext>
            </a:extLst>
          </p:cNvPr>
          <p:cNvSpPr/>
          <p:nvPr/>
        </p:nvSpPr>
        <p:spPr>
          <a:xfrm>
            <a:off x="3632917" y="2407533"/>
            <a:ext cx="871866" cy="68048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2" name="箭號: 向右 51">
            <a:extLst>
              <a:ext uri="{FF2B5EF4-FFF2-40B4-BE49-F238E27FC236}">
                <a16:creationId xmlns:a16="http://schemas.microsoft.com/office/drawing/2014/main" id="{4F4350DA-1323-DCCD-E701-98091DD32074}"/>
              </a:ext>
            </a:extLst>
          </p:cNvPr>
          <p:cNvSpPr/>
          <p:nvPr/>
        </p:nvSpPr>
        <p:spPr>
          <a:xfrm>
            <a:off x="4592103" y="1413908"/>
            <a:ext cx="871866" cy="68048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3" name="箭號: 向右 52">
            <a:extLst>
              <a:ext uri="{FF2B5EF4-FFF2-40B4-BE49-F238E27FC236}">
                <a16:creationId xmlns:a16="http://schemas.microsoft.com/office/drawing/2014/main" id="{6BB87275-E842-B075-CC84-89B493F0AFA4}"/>
              </a:ext>
            </a:extLst>
          </p:cNvPr>
          <p:cNvSpPr/>
          <p:nvPr/>
        </p:nvSpPr>
        <p:spPr>
          <a:xfrm>
            <a:off x="7044815" y="2407533"/>
            <a:ext cx="871866" cy="68048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4" name="箭號: 向右 53">
            <a:extLst>
              <a:ext uri="{FF2B5EF4-FFF2-40B4-BE49-F238E27FC236}">
                <a16:creationId xmlns:a16="http://schemas.microsoft.com/office/drawing/2014/main" id="{593F1128-F047-C2EC-6208-81FEC9C78C78}"/>
              </a:ext>
            </a:extLst>
          </p:cNvPr>
          <p:cNvSpPr/>
          <p:nvPr/>
        </p:nvSpPr>
        <p:spPr>
          <a:xfrm>
            <a:off x="7599240" y="1413908"/>
            <a:ext cx="871866" cy="68048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P1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5" name="接點: 肘形 54">
            <a:extLst>
              <a:ext uri="{FF2B5EF4-FFF2-40B4-BE49-F238E27FC236}">
                <a16:creationId xmlns:a16="http://schemas.microsoft.com/office/drawing/2014/main" id="{24035528-B6AB-4728-7B14-ED551605E1B7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8471106" y="1754150"/>
            <a:ext cx="180000" cy="78411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接點: 肘形 55">
            <a:extLst>
              <a:ext uri="{FF2B5EF4-FFF2-40B4-BE49-F238E27FC236}">
                <a16:creationId xmlns:a16="http://schemas.microsoft.com/office/drawing/2014/main" id="{5ADEF6AF-4211-7B33-DCA6-41604D20FEF2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7346844" y="1754149"/>
            <a:ext cx="252397" cy="78411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接點: 肘形 56">
            <a:extLst>
              <a:ext uri="{FF2B5EF4-FFF2-40B4-BE49-F238E27FC236}">
                <a16:creationId xmlns:a16="http://schemas.microsoft.com/office/drawing/2014/main" id="{3474E9CB-65F5-DC5E-1EB2-7DC260B47985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89513" y="3358369"/>
            <a:ext cx="837315" cy="3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接點: 肘形 57">
            <a:extLst>
              <a:ext uri="{FF2B5EF4-FFF2-40B4-BE49-F238E27FC236}">
                <a16:creationId xmlns:a16="http://schemas.microsoft.com/office/drawing/2014/main" id="{9F003E9A-B050-DEDD-AE4B-EB40697B991E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5463969" y="1754150"/>
            <a:ext cx="554038" cy="784112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14449E3D-479B-44EA-BF66-D361C93BDC4D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4026199" y="1754149"/>
            <a:ext cx="565905" cy="68048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ADC8C1ED-14E9-8E8E-660C-86DCC9CBBA90}"/>
              </a:ext>
            </a:extLst>
          </p:cNvPr>
          <p:cNvCxnSpPr/>
          <p:nvPr/>
        </p:nvCxnSpPr>
        <p:spPr>
          <a:xfrm>
            <a:off x="4924228" y="2006673"/>
            <a:ext cx="9284" cy="5545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接點: 肘形 60">
            <a:extLst>
              <a:ext uri="{FF2B5EF4-FFF2-40B4-BE49-F238E27FC236}">
                <a16:creationId xmlns:a16="http://schemas.microsoft.com/office/drawing/2014/main" id="{58F7923A-5D5A-7FC0-FCD6-87255A59B7A9}"/>
              </a:ext>
            </a:extLst>
          </p:cNvPr>
          <p:cNvCxnSpPr>
            <a:cxnSpLocks/>
          </p:cNvCxnSpPr>
          <p:nvPr/>
        </p:nvCxnSpPr>
        <p:spPr>
          <a:xfrm rot="5400000">
            <a:off x="3495689" y="3262820"/>
            <a:ext cx="774844" cy="7904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接點: 肘形 61">
            <a:extLst>
              <a:ext uri="{FF2B5EF4-FFF2-40B4-BE49-F238E27FC236}">
                <a16:creationId xmlns:a16="http://schemas.microsoft.com/office/drawing/2014/main" id="{0B15689A-6479-9F4E-1069-09582FB8B5BF}"/>
              </a:ext>
            </a:extLst>
          </p:cNvPr>
          <p:cNvCxnSpPr>
            <a:cxnSpLocks/>
            <a:stCxn id="42" idx="1"/>
          </p:cNvCxnSpPr>
          <p:nvPr/>
        </p:nvCxnSpPr>
        <p:spPr>
          <a:xfrm rot="10800000" flipV="1">
            <a:off x="1648037" y="1664930"/>
            <a:ext cx="223051" cy="85505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接點: 肘形 62">
            <a:extLst>
              <a:ext uri="{FF2B5EF4-FFF2-40B4-BE49-F238E27FC236}">
                <a16:creationId xmlns:a16="http://schemas.microsoft.com/office/drawing/2014/main" id="{A429DB19-E26A-E6F3-E5A8-47552EBEAE15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2742953" y="1664931"/>
            <a:ext cx="327125" cy="71313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EAD38895-5914-EDEA-6882-2C0D8BDC9897}"/>
              </a:ext>
            </a:extLst>
          </p:cNvPr>
          <p:cNvSpPr/>
          <p:nvPr/>
        </p:nvSpPr>
        <p:spPr>
          <a:xfrm>
            <a:off x="9812258" y="725805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交貨不良率高</a:t>
            </a:r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id="{3B288AA8-368C-A9BC-0F3B-B78D320AFA61}"/>
              </a:ext>
            </a:extLst>
          </p:cNvPr>
          <p:cNvSpPr/>
          <p:nvPr/>
        </p:nvSpPr>
        <p:spPr>
          <a:xfrm>
            <a:off x="4641987" y="4102748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5E34D659-D6D6-5F27-97B2-80BE6348AEC0}"/>
              </a:ext>
            </a:extLst>
          </p:cNvPr>
          <p:cNvSpPr/>
          <p:nvPr/>
        </p:nvSpPr>
        <p:spPr>
          <a:xfrm>
            <a:off x="4624434" y="2451524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F8749AC3-6DE8-E7E3-C65D-1A29A40F4F3D}"/>
              </a:ext>
            </a:extLst>
          </p:cNvPr>
          <p:cNvSpPr/>
          <p:nvPr/>
        </p:nvSpPr>
        <p:spPr>
          <a:xfrm>
            <a:off x="4571875" y="1413907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id="{47F28F7A-AD83-D5F0-ABA6-2649F09212FE}"/>
              </a:ext>
            </a:extLst>
          </p:cNvPr>
          <p:cNvSpPr/>
          <p:nvPr/>
        </p:nvSpPr>
        <p:spPr>
          <a:xfrm>
            <a:off x="7584556" y="1430139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: 圓角 78">
            <a:extLst>
              <a:ext uri="{FF2B5EF4-FFF2-40B4-BE49-F238E27FC236}">
                <a16:creationId xmlns:a16="http://schemas.microsoft.com/office/drawing/2014/main" id="{EABAAFEC-A76E-333E-8757-1783B8F37B0F}"/>
              </a:ext>
            </a:extLst>
          </p:cNvPr>
          <p:cNvSpPr/>
          <p:nvPr/>
        </p:nvSpPr>
        <p:spPr>
          <a:xfrm>
            <a:off x="6012470" y="1294966"/>
            <a:ext cx="1295700" cy="45334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現況</a:t>
            </a:r>
            <a:r>
              <a:rPr lang="en-US" altLang="zh-TW" sz="1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SCOR</a:t>
            </a:r>
          </a:p>
          <a:p>
            <a:pPr algn="ctr"/>
            <a:r>
              <a:rPr lang="en-US" altLang="zh-TW" sz="1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L2</a:t>
            </a:r>
            <a:r>
              <a:rPr lang="zh-TW" altLang="en-US" sz="1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績效表現</a:t>
            </a:r>
          </a:p>
        </p:txBody>
      </p:sp>
      <p:cxnSp>
        <p:nvCxnSpPr>
          <p:cNvPr id="84" name="接點: 肘形 83">
            <a:extLst>
              <a:ext uri="{FF2B5EF4-FFF2-40B4-BE49-F238E27FC236}">
                <a16:creationId xmlns:a16="http://schemas.microsoft.com/office/drawing/2014/main" id="{DC3F7D3E-C494-4531-911F-4C8F4272FC8F}"/>
              </a:ext>
            </a:extLst>
          </p:cNvPr>
          <p:cNvCxnSpPr>
            <a:cxnSpLocks/>
            <a:stCxn id="70" idx="6"/>
            <a:endCxn id="79" idx="1"/>
          </p:cNvCxnSpPr>
          <p:nvPr/>
        </p:nvCxnSpPr>
        <p:spPr>
          <a:xfrm flipV="1">
            <a:off x="5338685" y="1521639"/>
            <a:ext cx="673785" cy="232368"/>
          </a:xfrm>
          <a:prstGeom prst="bentConnector3">
            <a:avLst>
              <a:gd name="adj1" fmla="val 48766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0803BB2F-50AB-845D-CE90-ACEF355925FD}"/>
              </a:ext>
            </a:extLst>
          </p:cNvPr>
          <p:cNvSpPr/>
          <p:nvPr/>
        </p:nvSpPr>
        <p:spPr>
          <a:xfrm>
            <a:off x="9440258" y="1520153"/>
            <a:ext cx="2645418" cy="682387"/>
          </a:xfrm>
          <a:prstGeom prst="roundRect">
            <a:avLst>
              <a:gd name="adj" fmla="val 6921"/>
            </a:avLst>
          </a:prstGeom>
          <a:solidFill>
            <a:schemeClr val="bg1"/>
          </a:solidFill>
          <a:ln>
            <a:solidFill>
              <a:srgbClr val="0E53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1-</a:t>
            </a:r>
            <a:r>
              <a:rPr lang="zh-TW" altLang="en-US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產品尺寸異常</a:t>
            </a:r>
            <a:endParaRPr lang="en-US" altLang="zh-TW" sz="1200" dirty="0">
              <a:solidFill>
                <a:srgbClr val="0E53E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2-</a:t>
            </a:r>
            <a:r>
              <a:rPr lang="zh-TW" altLang="en-US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路線印製錯誤</a:t>
            </a:r>
          </a:p>
        </p:txBody>
      </p:sp>
      <p:cxnSp>
        <p:nvCxnSpPr>
          <p:cNvPr id="100" name="接點: 肘形 99">
            <a:extLst>
              <a:ext uri="{FF2B5EF4-FFF2-40B4-BE49-F238E27FC236}">
                <a16:creationId xmlns:a16="http://schemas.microsoft.com/office/drawing/2014/main" id="{6C5D3FE7-53D7-E2FF-E707-3C0B4B492CDA}"/>
              </a:ext>
            </a:extLst>
          </p:cNvPr>
          <p:cNvCxnSpPr>
            <a:cxnSpLocks/>
            <a:stCxn id="44" idx="3"/>
            <a:endCxn id="79" idx="1"/>
          </p:cNvCxnSpPr>
          <p:nvPr/>
        </p:nvCxnSpPr>
        <p:spPr>
          <a:xfrm flipV="1">
            <a:off x="5494473" y="1521639"/>
            <a:ext cx="517997" cy="1241371"/>
          </a:xfrm>
          <a:prstGeom prst="bentConnector3">
            <a:avLst>
              <a:gd name="adj1" fmla="val 32347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接點: 肘形 120">
            <a:extLst>
              <a:ext uri="{FF2B5EF4-FFF2-40B4-BE49-F238E27FC236}">
                <a16:creationId xmlns:a16="http://schemas.microsoft.com/office/drawing/2014/main" id="{7E69F2B7-A5A1-39D8-8C69-8E4DE7AE652B}"/>
              </a:ext>
            </a:extLst>
          </p:cNvPr>
          <p:cNvCxnSpPr>
            <a:cxnSpLocks/>
            <a:stCxn id="54" idx="1"/>
            <a:endCxn id="79" idx="3"/>
          </p:cNvCxnSpPr>
          <p:nvPr/>
        </p:nvCxnSpPr>
        <p:spPr>
          <a:xfrm rot="10800000">
            <a:off x="7308170" y="1521640"/>
            <a:ext cx="291070" cy="232511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接點: 肘形 124">
            <a:extLst>
              <a:ext uri="{FF2B5EF4-FFF2-40B4-BE49-F238E27FC236}">
                <a16:creationId xmlns:a16="http://schemas.microsoft.com/office/drawing/2014/main" id="{52F088A6-E196-230B-5721-BDE4C41114A9}"/>
              </a:ext>
            </a:extLst>
          </p:cNvPr>
          <p:cNvCxnSpPr>
            <a:cxnSpLocks/>
            <a:stCxn id="67" idx="0"/>
          </p:cNvCxnSpPr>
          <p:nvPr/>
        </p:nvCxnSpPr>
        <p:spPr>
          <a:xfrm rot="5400000" flipH="1" flipV="1">
            <a:off x="4663250" y="3109918"/>
            <a:ext cx="1354972" cy="630688"/>
          </a:xfrm>
          <a:prstGeom prst="bentConnector3">
            <a:avLst>
              <a:gd name="adj1" fmla="val -1534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7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70CF174-B041-B11C-7A39-B1D87F7799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6405921" cy="461665"/>
          </a:xfrm>
        </p:spPr>
        <p:txBody>
          <a:bodyPr/>
          <a:lstStyle/>
          <a:p>
            <a:r>
              <a:rPr lang="zh-TW" altLang="en-US" dirty="0"/>
              <a:t>績效分析</a:t>
            </a:r>
            <a:r>
              <a:rPr lang="en-US" altLang="zh-TW" dirty="0"/>
              <a:t>-</a:t>
            </a:r>
            <a:r>
              <a:rPr lang="zh-TW" altLang="en-US" dirty="0"/>
              <a:t>以</a:t>
            </a:r>
            <a:r>
              <a:rPr lang="en-US" altLang="zh-TW" dirty="0"/>
              <a:t>SCOR</a:t>
            </a:r>
            <a:r>
              <a:rPr lang="zh-TW" altLang="en-US" dirty="0"/>
              <a:t>為基的</a:t>
            </a:r>
            <a:r>
              <a:rPr lang="en-US" altLang="zh-TW" dirty="0"/>
              <a:t>CRT</a:t>
            </a:r>
            <a:r>
              <a:rPr lang="zh-TW" altLang="en-US" dirty="0"/>
              <a:t>分析</a:t>
            </a:r>
            <a:r>
              <a:rPr lang="en-US" altLang="zh-TW" dirty="0"/>
              <a:t>(2/2)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FF8B6DC-C491-476F-4000-56EF20812F52}"/>
              </a:ext>
            </a:extLst>
          </p:cNvPr>
          <p:cNvSpPr/>
          <p:nvPr/>
        </p:nvSpPr>
        <p:spPr>
          <a:xfrm>
            <a:off x="0" y="1281220"/>
            <a:ext cx="12191999" cy="55767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0107773-7B8A-ECFE-8C5F-BB7FE29E0E6F}"/>
              </a:ext>
            </a:extLst>
          </p:cNvPr>
          <p:cNvCxnSpPr/>
          <p:nvPr/>
        </p:nvCxnSpPr>
        <p:spPr>
          <a:xfrm>
            <a:off x="2139518" y="1281220"/>
            <a:ext cx="0" cy="557677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285CC5CD-75B0-D2D0-9634-595BC7F93072}"/>
              </a:ext>
            </a:extLst>
          </p:cNvPr>
          <p:cNvCxnSpPr>
            <a:cxnSpLocks/>
          </p:cNvCxnSpPr>
          <p:nvPr/>
        </p:nvCxnSpPr>
        <p:spPr>
          <a:xfrm flipV="1">
            <a:off x="0" y="2512381"/>
            <a:ext cx="12192000" cy="7102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B152F2C1-0D86-845A-08F6-48CE8CD03B9C}"/>
              </a:ext>
            </a:extLst>
          </p:cNvPr>
          <p:cNvCxnSpPr>
            <a:cxnSpLocks/>
          </p:cNvCxnSpPr>
          <p:nvPr/>
        </p:nvCxnSpPr>
        <p:spPr>
          <a:xfrm flipV="1">
            <a:off x="0" y="4034098"/>
            <a:ext cx="12192000" cy="7102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777B90A-59FF-2564-2D97-0A79708657AC}"/>
              </a:ext>
            </a:extLst>
          </p:cNvPr>
          <p:cNvCxnSpPr>
            <a:cxnSpLocks/>
          </p:cNvCxnSpPr>
          <p:nvPr/>
        </p:nvCxnSpPr>
        <p:spPr>
          <a:xfrm flipV="1">
            <a:off x="0" y="5375027"/>
            <a:ext cx="12192000" cy="7102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44D1237F-4A3B-8F50-25D0-9EFD6097563B}"/>
              </a:ext>
            </a:extLst>
          </p:cNvPr>
          <p:cNvSpPr/>
          <p:nvPr/>
        </p:nvSpPr>
        <p:spPr>
          <a:xfrm>
            <a:off x="185399" y="1616930"/>
            <a:ext cx="1605512" cy="6823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欲改善的問題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4D6D8D7F-7013-9CC0-CB75-D82D4362B526}"/>
              </a:ext>
            </a:extLst>
          </p:cNvPr>
          <p:cNvSpPr/>
          <p:nvPr/>
        </p:nvSpPr>
        <p:spPr>
          <a:xfrm>
            <a:off x="267003" y="3001042"/>
            <a:ext cx="1605512" cy="6823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現況</a:t>
            </a:r>
            <a:r>
              <a:rPr lang="en-US" altLang="zh-TW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SCOR</a:t>
            </a:r>
          </a:p>
          <a:p>
            <a:pPr algn="ctr"/>
            <a:r>
              <a:rPr lang="en-US" altLang="zh-TW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L1</a:t>
            </a:r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績效表現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DB253AA4-F67E-1DCD-6926-AE38BACB0862}"/>
              </a:ext>
            </a:extLst>
          </p:cNvPr>
          <p:cNvSpPr/>
          <p:nvPr/>
        </p:nvSpPr>
        <p:spPr>
          <a:xfrm>
            <a:off x="267003" y="4415830"/>
            <a:ext cx="1605512" cy="6823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現況</a:t>
            </a:r>
            <a:r>
              <a:rPr lang="en-US" altLang="zh-TW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SCOR</a:t>
            </a:r>
          </a:p>
          <a:p>
            <a:pPr algn="ctr"/>
            <a:r>
              <a:rPr lang="en-US" altLang="zh-TW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L2/3</a:t>
            </a:r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績效表現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E7246312-4B01-9EC8-08FC-A574D31E399A}"/>
              </a:ext>
            </a:extLst>
          </p:cNvPr>
          <p:cNvSpPr/>
          <p:nvPr/>
        </p:nvSpPr>
        <p:spPr>
          <a:xfrm>
            <a:off x="267003" y="5841125"/>
            <a:ext cx="1605512" cy="6823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根本問題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727EB2F1-5D49-EFEC-31EB-67DF130CA344}"/>
              </a:ext>
            </a:extLst>
          </p:cNvPr>
          <p:cNvSpPr/>
          <p:nvPr/>
        </p:nvSpPr>
        <p:spPr>
          <a:xfrm>
            <a:off x="4441534" y="4435778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站牌故障通報方式不及時</a:t>
            </a:r>
            <a:endParaRPr lang="en-US" altLang="zh-TW" sz="17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CF12BB2A-53D8-1687-232C-3241AA571A8A}"/>
              </a:ext>
            </a:extLst>
          </p:cNvPr>
          <p:cNvSpPr/>
          <p:nvPr/>
        </p:nvSpPr>
        <p:spPr>
          <a:xfrm>
            <a:off x="7145492" y="2956634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維修效率低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22D167DA-256B-7743-9C68-6DAD9D5098AB}"/>
              </a:ext>
            </a:extLst>
          </p:cNvPr>
          <p:cNvSpPr/>
          <p:nvPr/>
        </p:nvSpPr>
        <p:spPr>
          <a:xfrm>
            <a:off x="7145491" y="4392427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廠商重製物料備料時間高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6A47C55C-67CB-99B1-EE47-4BFCCCFE98A7}"/>
              </a:ext>
            </a:extLst>
          </p:cNvPr>
          <p:cNvSpPr/>
          <p:nvPr/>
        </p:nvSpPr>
        <p:spPr>
          <a:xfrm>
            <a:off x="3676902" y="5810830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應提供顯目且方便的通報方法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16B364A0-9A06-53A2-0190-D6E9F1EBAB09}"/>
              </a:ext>
            </a:extLst>
          </p:cNvPr>
          <p:cNvSpPr/>
          <p:nvPr/>
        </p:nvSpPr>
        <p:spPr>
          <a:xfrm>
            <a:off x="6024871" y="5788273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通報的故障狀況應同步反應廠商</a:t>
            </a: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2445BB4D-0F71-A25B-463D-9FD3F8ECD655}"/>
              </a:ext>
            </a:extLst>
          </p:cNvPr>
          <p:cNvSpPr/>
          <p:nvPr/>
        </p:nvSpPr>
        <p:spPr>
          <a:xfrm rot="18829781">
            <a:off x="5480529" y="2309385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991960EB-94F8-EA19-1399-B524889615B7}"/>
              </a:ext>
            </a:extLst>
          </p:cNvPr>
          <p:cNvSpPr/>
          <p:nvPr/>
        </p:nvSpPr>
        <p:spPr>
          <a:xfrm rot="13722079">
            <a:off x="7523298" y="2320059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A6065845-7B8E-F37C-2036-10E136618715}"/>
              </a:ext>
            </a:extLst>
          </p:cNvPr>
          <p:cNvSpPr/>
          <p:nvPr/>
        </p:nvSpPr>
        <p:spPr>
          <a:xfrm rot="16200000">
            <a:off x="7704903" y="3743867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箭號: 向右 26">
            <a:extLst>
              <a:ext uri="{FF2B5EF4-FFF2-40B4-BE49-F238E27FC236}">
                <a16:creationId xmlns:a16="http://schemas.microsoft.com/office/drawing/2014/main" id="{9FBDEE2C-07EF-F394-9BAF-7481258D09A2}"/>
              </a:ext>
            </a:extLst>
          </p:cNvPr>
          <p:cNvSpPr/>
          <p:nvPr/>
        </p:nvSpPr>
        <p:spPr>
          <a:xfrm rot="16200000">
            <a:off x="5074410" y="3743867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82A96061-096F-2B0C-2221-6A889D224459}"/>
              </a:ext>
            </a:extLst>
          </p:cNvPr>
          <p:cNvSpPr/>
          <p:nvPr/>
        </p:nvSpPr>
        <p:spPr>
          <a:xfrm rot="16200000">
            <a:off x="4382141" y="5154881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44848A30-01FF-5687-7C93-B41CD26308F8}"/>
              </a:ext>
            </a:extLst>
          </p:cNvPr>
          <p:cNvSpPr/>
          <p:nvPr/>
        </p:nvSpPr>
        <p:spPr>
          <a:xfrm rot="17329341">
            <a:off x="7131923" y="5103139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F2CA9D40-152F-6B9F-6F3E-C0A1D5FF8C3B}"/>
              </a:ext>
            </a:extLst>
          </p:cNvPr>
          <p:cNvSpPr/>
          <p:nvPr/>
        </p:nvSpPr>
        <p:spPr>
          <a:xfrm>
            <a:off x="8244483" y="5768856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未依故障率要求廠商配合事先備料</a:t>
            </a: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B9ECB179-6B25-73CC-720E-C80E8AE0F9AA}"/>
              </a:ext>
            </a:extLst>
          </p:cNvPr>
          <p:cNvSpPr/>
          <p:nvPr/>
        </p:nvSpPr>
        <p:spPr>
          <a:xfrm>
            <a:off x="5839953" y="1519283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維護服務效率低</a:t>
            </a: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4CC34D94-C405-7A54-C8F1-CB3F488D8835}"/>
              </a:ext>
            </a:extLst>
          </p:cNvPr>
          <p:cNvSpPr/>
          <p:nvPr/>
        </p:nvSpPr>
        <p:spPr>
          <a:xfrm>
            <a:off x="4576875" y="2924216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故障通報反應時間過長</a:t>
            </a:r>
          </a:p>
        </p:txBody>
      </p:sp>
      <p:sp>
        <p:nvSpPr>
          <p:cNvPr id="4" name="箭號: 向右 3">
            <a:extLst>
              <a:ext uri="{FF2B5EF4-FFF2-40B4-BE49-F238E27FC236}">
                <a16:creationId xmlns:a16="http://schemas.microsoft.com/office/drawing/2014/main" id="{DA30C9B2-189E-1DDA-436E-67F976397DDF}"/>
              </a:ext>
            </a:extLst>
          </p:cNvPr>
          <p:cNvSpPr/>
          <p:nvPr/>
        </p:nvSpPr>
        <p:spPr>
          <a:xfrm rot="14052895">
            <a:off x="8647742" y="5083860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59B33A19-CC57-2674-C5D8-8EA749D3A1C0}"/>
              </a:ext>
            </a:extLst>
          </p:cNvPr>
          <p:cNvSpPr/>
          <p:nvPr/>
        </p:nvSpPr>
        <p:spPr>
          <a:xfrm>
            <a:off x="5991619" y="4829694"/>
            <a:ext cx="361904" cy="27184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E8BB860C-72BA-BBD7-A120-20E03D47277F}"/>
              </a:ext>
            </a:extLst>
          </p:cNvPr>
          <p:cNvSpPr/>
          <p:nvPr/>
        </p:nvSpPr>
        <p:spPr>
          <a:xfrm>
            <a:off x="8668823" y="4788694"/>
            <a:ext cx="361904" cy="27184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4F8D17E-BF76-34BC-631E-3DADB1BA91B3}"/>
              </a:ext>
            </a:extLst>
          </p:cNvPr>
          <p:cNvSpPr txBox="1"/>
          <p:nvPr/>
        </p:nvSpPr>
        <p:spPr>
          <a:xfrm>
            <a:off x="5969547" y="4797557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b="1" dirty="0">
                <a:solidFill>
                  <a:srgbClr val="FFFF00"/>
                </a:solidFill>
              </a:rPr>
              <a:t>1</a:t>
            </a:r>
            <a:r>
              <a:rPr lang="zh-TW" altLang="en-US" sz="1100" b="1" dirty="0">
                <a:solidFill>
                  <a:srgbClr val="FFFF00"/>
                </a:solidFill>
              </a:rPr>
              <a:t>天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7B053EA-D88F-6572-C0C9-2985A4B9D17F}"/>
              </a:ext>
            </a:extLst>
          </p:cNvPr>
          <p:cNvSpPr txBox="1"/>
          <p:nvPr/>
        </p:nvSpPr>
        <p:spPr>
          <a:xfrm>
            <a:off x="8631645" y="4791904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b="1" dirty="0">
                <a:solidFill>
                  <a:srgbClr val="FFFF00"/>
                </a:solidFill>
              </a:rPr>
              <a:t>7</a:t>
            </a:r>
            <a:r>
              <a:rPr lang="zh-TW" altLang="en-US" sz="1100" b="1" dirty="0">
                <a:solidFill>
                  <a:srgbClr val="FFFF00"/>
                </a:solidFill>
              </a:rPr>
              <a:t>天</a:t>
            </a:r>
          </a:p>
        </p:txBody>
      </p:sp>
    </p:spTree>
    <p:extLst>
      <p:ext uri="{BB962C8B-B14F-4D97-AF65-F5344CB8AC3E}">
        <p14:creationId xmlns:p14="http://schemas.microsoft.com/office/powerpoint/2010/main" val="315713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AA1E1B0A-1B27-77DB-57E1-EF3CEF981F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7106433" cy="461665"/>
          </a:xfrm>
        </p:spPr>
        <p:txBody>
          <a:bodyPr/>
          <a:lstStyle/>
          <a:p>
            <a:r>
              <a:rPr lang="zh-TW" altLang="en-US" dirty="0"/>
              <a:t>績效分析</a:t>
            </a:r>
            <a:r>
              <a:rPr lang="en-US" altLang="zh-TW" dirty="0"/>
              <a:t>- CRT</a:t>
            </a:r>
            <a:r>
              <a:rPr lang="zh-TW" altLang="en-US" dirty="0"/>
              <a:t>分析</a:t>
            </a:r>
            <a:r>
              <a:rPr lang="en-US" altLang="zh-TW" dirty="0"/>
              <a:t>(2/2) Thread Diagram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FE71BD-AD2A-51CA-03BC-240FEAB09451}"/>
              </a:ext>
            </a:extLst>
          </p:cNvPr>
          <p:cNvSpPr/>
          <p:nvPr/>
        </p:nvSpPr>
        <p:spPr>
          <a:xfrm>
            <a:off x="0" y="1281220"/>
            <a:ext cx="12191999" cy="55767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AFA88A94-6E57-01BD-5243-D0A1CE3C9FF9}"/>
              </a:ext>
            </a:extLst>
          </p:cNvPr>
          <p:cNvCxnSpPr/>
          <p:nvPr/>
        </p:nvCxnSpPr>
        <p:spPr>
          <a:xfrm>
            <a:off x="3498111" y="1265274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C8A4A9ED-EB59-3FDA-7139-C0ECA0313E93}"/>
              </a:ext>
            </a:extLst>
          </p:cNvPr>
          <p:cNvCxnSpPr/>
          <p:nvPr/>
        </p:nvCxnSpPr>
        <p:spPr>
          <a:xfrm>
            <a:off x="6712690" y="1281221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AC78138-2A43-AB58-E252-CF99C3584CD7}"/>
              </a:ext>
            </a:extLst>
          </p:cNvPr>
          <p:cNvCxnSpPr/>
          <p:nvPr/>
        </p:nvCxnSpPr>
        <p:spPr>
          <a:xfrm>
            <a:off x="9399183" y="1281221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D5C78B21-D56D-7978-4D35-937D21010180}"/>
              </a:ext>
            </a:extLst>
          </p:cNvPr>
          <p:cNvSpPr/>
          <p:nvPr/>
        </p:nvSpPr>
        <p:spPr>
          <a:xfrm>
            <a:off x="1446028" y="5677786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供應商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409FA244-3816-5E80-B053-5A491F658337}"/>
              </a:ext>
            </a:extLst>
          </p:cNvPr>
          <p:cNvSpPr/>
          <p:nvPr/>
        </p:nvSpPr>
        <p:spPr>
          <a:xfrm>
            <a:off x="4276956" y="5677783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製造商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EF767EF3-5305-2181-9BB8-98F4DB2E639D}"/>
              </a:ext>
            </a:extLst>
          </p:cNvPr>
          <p:cNvSpPr/>
          <p:nvPr/>
        </p:nvSpPr>
        <p:spPr>
          <a:xfrm>
            <a:off x="7182904" y="5677783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總部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1EB36B8-01A2-6448-02A4-FC8D57693116}"/>
              </a:ext>
            </a:extLst>
          </p:cNvPr>
          <p:cNvSpPr/>
          <p:nvPr/>
        </p:nvSpPr>
        <p:spPr>
          <a:xfrm>
            <a:off x="9658975" y="5677784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客戶</a:t>
            </a: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A0504F74-F7BD-6B0A-6994-723B1EFADF24}"/>
              </a:ext>
            </a:extLst>
          </p:cNvPr>
          <p:cNvSpPr/>
          <p:nvPr/>
        </p:nvSpPr>
        <p:spPr>
          <a:xfrm>
            <a:off x="1334388" y="3586788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7C239DE1-A678-C310-EFB4-CE2D05D6688A}"/>
              </a:ext>
            </a:extLst>
          </p:cNvPr>
          <p:cNvSpPr/>
          <p:nvPr/>
        </p:nvSpPr>
        <p:spPr>
          <a:xfrm>
            <a:off x="5720319" y="4086517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1A7315C8-9A54-B24D-77DF-AAF880D0D1C5}"/>
              </a:ext>
            </a:extLst>
          </p:cNvPr>
          <p:cNvSpPr/>
          <p:nvPr/>
        </p:nvSpPr>
        <p:spPr>
          <a:xfrm>
            <a:off x="1334388" y="4751052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9E6658AB-8BEB-90E8-4C1C-56AF4D07879D}"/>
              </a:ext>
            </a:extLst>
          </p:cNvPr>
          <p:cNvSpPr/>
          <p:nvPr/>
        </p:nvSpPr>
        <p:spPr>
          <a:xfrm>
            <a:off x="8374266" y="4235373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3A1A8AFC-3194-F667-19FD-3C8F1E701305}"/>
              </a:ext>
            </a:extLst>
          </p:cNvPr>
          <p:cNvSpPr/>
          <p:nvPr/>
        </p:nvSpPr>
        <p:spPr>
          <a:xfrm>
            <a:off x="2496876" y="3586787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41E775F6-2C7A-60BF-1222-A73A1996D5A4}"/>
              </a:ext>
            </a:extLst>
          </p:cNvPr>
          <p:cNvSpPr/>
          <p:nvPr/>
        </p:nvSpPr>
        <p:spPr>
          <a:xfrm>
            <a:off x="2512829" y="4740419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CE3258D1-4D0D-0A77-3C95-196E3EDAFDEE}"/>
              </a:ext>
            </a:extLst>
          </p:cNvPr>
          <p:cNvSpPr/>
          <p:nvPr/>
        </p:nvSpPr>
        <p:spPr>
          <a:xfrm>
            <a:off x="3600007" y="355488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07F67094-4A60-D1ED-D800-F7219B67636C}"/>
              </a:ext>
            </a:extLst>
          </p:cNvPr>
          <p:cNvSpPr/>
          <p:nvPr/>
        </p:nvSpPr>
        <p:spPr>
          <a:xfrm>
            <a:off x="3620382" y="4740418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111B85BA-A37D-4503-52C0-6663F449BF1A}"/>
              </a:ext>
            </a:extLst>
          </p:cNvPr>
          <p:cNvSpPr/>
          <p:nvPr/>
        </p:nvSpPr>
        <p:spPr>
          <a:xfrm>
            <a:off x="4719977" y="4086517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107170FA-C989-4514-B13D-D1894B7B9D77}"/>
              </a:ext>
            </a:extLst>
          </p:cNvPr>
          <p:cNvSpPr/>
          <p:nvPr/>
        </p:nvSpPr>
        <p:spPr>
          <a:xfrm>
            <a:off x="7086595" y="3655900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E5E9488B-4F8B-64B4-022B-6BC2F831C3BB}"/>
              </a:ext>
            </a:extLst>
          </p:cNvPr>
          <p:cNvSpPr/>
          <p:nvPr/>
        </p:nvSpPr>
        <p:spPr>
          <a:xfrm>
            <a:off x="7106970" y="484142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F2CEB164-0F71-EF3E-73BB-46A336E23409}"/>
              </a:ext>
            </a:extLst>
          </p:cNvPr>
          <p:cNvSpPr/>
          <p:nvPr/>
        </p:nvSpPr>
        <p:spPr>
          <a:xfrm>
            <a:off x="10099401" y="3655900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260189B8-01E2-85B6-C466-2EB2FD4D0C10}"/>
              </a:ext>
            </a:extLst>
          </p:cNvPr>
          <p:cNvSpPr/>
          <p:nvPr/>
        </p:nvSpPr>
        <p:spPr>
          <a:xfrm>
            <a:off x="10119776" y="484142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5" name="接點: 肘形 24">
            <a:extLst>
              <a:ext uri="{FF2B5EF4-FFF2-40B4-BE49-F238E27FC236}">
                <a16:creationId xmlns:a16="http://schemas.microsoft.com/office/drawing/2014/main" id="{0CB4C6A8-7BEE-373D-B2AB-81ADCF73A421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 flipV="1">
            <a:off x="2206254" y="3927029"/>
            <a:ext cx="29062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接點: 肘形 25">
            <a:extLst>
              <a:ext uri="{FF2B5EF4-FFF2-40B4-BE49-F238E27FC236}">
                <a16:creationId xmlns:a16="http://schemas.microsoft.com/office/drawing/2014/main" id="{7310A104-B379-C569-9D51-70B69A743B96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flipV="1">
            <a:off x="2206254" y="5080661"/>
            <a:ext cx="306575" cy="106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id="{24AC3DA8-E618-BA35-0CA6-07DEEC908917}"/>
              </a:ext>
            </a:extLst>
          </p:cNvPr>
          <p:cNvCxnSpPr>
            <a:stCxn id="16" idx="3"/>
            <a:endCxn id="18" idx="1"/>
          </p:cNvCxnSpPr>
          <p:nvPr/>
        </p:nvCxnSpPr>
        <p:spPr>
          <a:xfrm flipV="1">
            <a:off x="3368742" y="3895131"/>
            <a:ext cx="231265" cy="318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4515048B-A058-6CF0-8280-1079BAFBCCB6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3384695" y="5080660"/>
            <a:ext cx="235687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接點: 肘形 28">
            <a:extLst>
              <a:ext uri="{FF2B5EF4-FFF2-40B4-BE49-F238E27FC236}">
                <a16:creationId xmlns:a16="http://schemas.microsoft.com/office/drawing/2014/main" id="{25916CF6-F2C1-D82D-E9BC-1F7B4827B78E}"/>
              </a:ext>
            </a:extLst>
          </p:cNvPr>
          <p:cNvCxnSpPr>
            <a:stCxn id="20" idx="1"/>
            <a:endCxn id="18" idx="3"/>
          </p:cNvCxnSpPr>
          <p:nvPr/>
        </p:nvCxnSpPr>
        <p:spPr>
          <a:xfrm rot="10800000">
            <a:off x="4471873" y="3895131"/>
            <a:ext cx="248104" cy="5316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接點: 肘形 29">
            <a:extLst>
              <a:ext uri="{FF2B5EF4-FFF2-40B4-BE49-F238E27FC236}">
                <a16:creationId xmlns:a16="http://schemas.microsoft.com/office/drawing/2014/main" id="{9178ADD4-B1ED-18E6-FBDF-9F6DA6B7805B}"/>
              </a:ext>
            </a:extLst>
          </p:cNvPr>
          <p:cNvCxnSpPr>
            <a:stCxn id="19" idx="3"/>
          </p:cNvCxnSpPr>
          <p:nvPr/>
        </p:nvCxnSpPr>
        <p:spPr>
          <a:xfrm flipV="1">
            <a:off x="4492248" y="4426760"/>
            <a:ext cx="90385" cy="6539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2D461B97-4957-E858-45C5-9B180DB9A02E}"/>
              </a:ext>
            </a:extLst>
          </p:cNvPr>
          <p:cNvCxnSpPr>
            <a:stCxn id="20" idx="3"/>
            <a:endCxn id="13" idx="1"/>
          </p:cNvCxnSpPr>
          <p:nvPr/>
        </p:nvCxnSpPr>
        <p:spPr>
          <a:xfrm>
            <a:off x="5591843" y="4426759"/>
            <a:ext cx="128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接點: 肘形 31">
            <a:extLst>
              <a:ext uri="{FF2B5EF4-FFF2-40B4-BE49-F238E27FC236}">
                <a16:creationId xmlns:a16="http://schemas.microsoft.com/office/drawing/2014/main" id="{0D82C5A7-87D4-2160-1563-61062B1E6835}"/>
              </a:ext>
            </a:extLst>
          </p:cNvPr>
          <p:cNvCxnSpPr>
            <a:stCxn id="13" idx="3"/>
            <a:endCxn id="21" idx="1"/>
          </p:cNvCxnSpPr>
          <p:nvPr/>
        </p:nvCxnSpPr>
        <p:spPr>
          <a:xfrm flipV="1">
            <a:off x="6592185" y="3996142"/>
            <a:ext cx="494410" cy="4306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接點: 肘形 32">
            <a:extLst>
              <a:ext uri="{FF2B5EF4-FFF2-40B4-BE49-F238E27FC236}">
                <a16:creationId xmlns:a16="http://schemas.microsoft.com/office/drawing/2014/main" id="{2BE8F585-41BC-0895-DD73-87E56589930C}"/>
              </a:ext>
            </a:extLst>
          </p:cNvPr>
          <p:cNvCxnSpPr>
            <a:cxnSpLocks/>
            <a:stCxn id="13" idx="3"/>
            <a:endCxn id="22" idx="1"/>
          </p:cNvCxnSpPr>
          <p:nvPr/>
        </p:nvCxnSpPr>
        <p:spPr>
          <a:xfrm>
            <a:off x="6592185" y="4426759"/>
            <a:ext cx="514785" cy="75491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接點: 肘形 33">
            <a:extLst>
              <a:ext uri="{FF2B5EF4-FFF2-40B4-BE49-F238E27FC236}">
                <a16:creationId xmlns:a16="http://schemas.microsoft.com/office/drawing/2014/main" id="{5AC4FB6D-3087-0BED-8B28-F055E8BD5050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52918" y="4497199"/>
            <a:ext cx="837315" cy="3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id="{894D9A75-ABD9-C1EF-2DF1-40A0E16D2D9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54855" y="4555677"/>
            <a:ext cx="837315" cy="3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接點: 肘形 35">
            <a:extLst>
              <a:ext uri="{FF2B5EF4-FFF2-40B4-BE49-F238E27FC236}">
                <a16:creationId xmlns:a16="http://schemas.microsoft.com/office/drawing/2014/main" id="{5E7236E4-3C89-BF51-4FCA-FC56DA8CF0AE}"/>
              </a:ext>
            </a:extLst>
          </p:cNvPr>
          <p:cNvCxnSpPr>
            <a:cxnSpLocks/>
            <a:stCxn id="15" idx="1"/>
            <a:endCxn id="21" idx="3"/>
          </p:cNvCxnSpPr>
          <p:nvPr/>
        </p:nvCxnSpPr>
        <p:spPr>
          <a:xfrm rot="10800000">
            <a:off x="7958462" y="3996143"/>
            <a:ext cx="415805" cy="5794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接點: 肘形 36">
            <a:extLst>
              <a:ext uri="{FF2B5EF4-FFF2-40B4-BE49-F238E27FC236}">
                <a16:creationId xmlns:a16="http://schemas.microsoft.com/office/drawing/2014/main" id="{75E266E5-B18E-EB52-75FD-9C7CE7BBC957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7978836" y="4575615"/>
            <a:ext cx="183007" cy="60605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接點: 肘形 37">
            <a:extLst>
              <a:ext uri="{FF2B5EF4-FFF2-40B4-BE49-F238E27FC236}">
                <a16:creationId xmlns:a16="http://schemas.microsoft.com/office/drawing/2014/main" id="{3A12FF52-9B2E-09E7-9794-D81085327579}"/>
              </a:ext>
            </a:extLst>
          </p:cNvPr>
          <p:cNvCxnSpPr>
            <a:cxnSpLocks/>
            <a:stCxn id="15" idx="3"/>
            <a:endCxn id="23" idx="1"/>
          </p:cNvCxnSpPr>
          <p:nvPr/>
        </p:nvCxnSpPr>
        <p:spPr>
          <a:xfrm flipV="1">
            <a:off x="9246132" y="3996142"/>
            <a:ext cx="853269" cy="5794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接點: 肘形 38">
            <a:extLst>
              <a:ext uri="{FF2B5EF4-FFF2-40B4-BE49-F238E27FC236}">
                <a16:creationId xmlns:a16="http://schemas.microsoft.com/office/drawing/2014/main" id="{FBF84B78-9900-7774-645A-1AB1B5FA2185}"/>
              </a:ext>
            </a:extLst>
          </p:cNvPr>
          <p:cNvCxnSpPr>
            <a:cxnSpLocks/>
            <a:stCxn id="15" idx="3"/>
            <a:endCxn id="24" idx="1"/>
          </p:cNvCxnSpPr>
          <p:nvPr/>
        </p:nvCxnSpPr>
        <p:spPr>
          <a:xfrm>
            <a:off x="9246132" y="4575615"/>
            <a:ext cx="873644" cy="6060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72D2AFCF-45A2-D197-F808-55337AACCADA}"/>
              </a:ext>
            </a:extLst>
          </p:cNvPr>
          <p:cNvSpPr/>
          <p:nvPr/>
        </p:nvSpPr>
        <p:spPr>
          <a:xfrm>
            <a:off x="2473729" y="2407533"/>
            <a:ext cx="871866" cy="68048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8C97E90B-B459-7A67-D349-14420D89C4FA}"/>
              </a:ext>
            </a:extLst>
          </p:cNvPr>
          <p:cNvSpPr/>
          <p:nvPr/>
        </p:nvSpPr>
        <p:spPr>
          <a:xfrm>
            <a:off x="1357407" y="2395469"/>
            <a:ext cx="871866" cy="680484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D771984F-B279-836E-62CF-EA6A5ABE1CBC}"/>
              </a:ext>
            </a:extLst>
          </p:cNvPr>
          <p:cNvSpPr/>
          <p:nvPr/>
        </p:nvSpPr>
        <p:spPr>
          <a:xfrm>
            <a:off x="1871087" y="1324689"/>
            <a:ext cx="871866" cy="68048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28985296-7831-E357-C00C-6352BF97E246}"/>
              </a:ext>
            </a:extLst>
          </p:cNvPr>
          <p:cNvSpPr/>
          <p:nvPr/>
        </p:nvSpPr>
        <p:spPr>
          <a:xfrm>
            <a:off x="5738929" y="2434832"/>
            <a:ext cx="871866" cy="68048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4" name="箭號: 向右 43">
            <a:extLst>
              <a:ext uri="{FF2B5EF4-FFF2-40B4-BE49-F238E27FC236}">
                <a16:creationId xmlns:a16="http://schemas.microsoft.com/office/drawing/2014/main" id="{7D0F5EE3-C1BC-E9F9-338E-796C5260258A}"/>
              </a:ext>
            </a:extLst>
          </p:cNvPr>
          <p:cNvSpPr/>
          <p:nvPr/>
        </p:nvSpPr>
        <p:spPr>
          <a:xfrm>
            <a:off x="4622607" y="2422768"/>
            <a:ext cx="871866" cy="680484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5" name="箭號: 向右 44">
            <a:extLst>
              <a:ext uri="{FF2B5EF4-FFF2-40B4-BE49-F238E27FC236}">
                <a16:creationId xmlns:a16="http://schemas.microsoft.com/office/drawing/2014/main" id="{51FD833D-A0D8-A134-ABBA-22FA4F337C50}"/>
              </a:ext>
            </a:extLst>
          </p:cNvPr>
          <p:cNvSpPr/>
          <p:nvPr/>
        </p:nvSpPr>
        <p:spPr>
          <a:xfrm>
            <a:off x="8263033" y="2434832"/>
            <a:ext cx="871866" cy="68048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P4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46" name="接點: 肘形 45">
            <a:extLst>
              <a:ext uri="{FF2B5EF4-FFF2-40B4-BE49-F238E27FC236}">
                <a16:creationId xmlns:a16="http://schemas.microsoft.com/office/drawing/2014/main" id="{C811F21F-2326-9ABA-AC3D-9050573C152D}"/>
              </a:ext>
            </a:extLst>
          </p:cNvPr>
          <p:cNvCxnSpPr>
            <a:cxnSpLocks/>
          </p:cNvCxnSpPr>
          <p:nvPr/>
        </p:nvCxnSpPr>
        <p:spPr>
          <a:xfrm rot="16200000" flipH="1">
            <a:off x="7898605" y="3636135"/>
            <a:ext cx="1400496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接點: 肘形 46">
            <a:extLst>
              <a:ext uri="{FF2B5EF4-FFF2-40B4-BE49-F238E27FC236}">
                <a16:creationId xmlns:a16="http://schemas.microsoft.com/office/drawing/2014/main" id="{F51EA4CB-8187-B9AE-FAB2-D77898DEF0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77181" y="3576160"/>
            <a:ext cx="1270577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id="{C0C418A7-9A75-71AB-7F69-B1FCBE866A80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99028" y="3558643"/>
            <a:ext cx="1270577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接點: 肘形 48">
            <a:extLst>
              <a:ext uri="{FF2B5EF4-FFF2-40B4-BE49-F238E27FC236}">
                <a16:creationId xmlns:a16="http://schemas.microsoft.com/office/drawing/2014/main" id="{AB31B805-784D-6DA2-38EB-67C0C9ACB83B}"/>
              </a:ext>
            </a:extLst>
          </p:cNvPr>
          <p:cNvCxnSpPr>
            <a:cxnSpLocks/>
          </p:cNvCxnSpPr>
          <p:nvPr/>
        </p:nvCxnSpPr>
        <p:spPr>
          <a:xfrm rot="5400000">
            <a:off x="1252208" y="3317843"/>
            <a:ext cx="828479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接點: 肘形 49">
            <a:extLst>
              <a:ext uri="{FF2B5EF4-FFF2-40B4-BE49-F238E27FC236}">
                <a16:creationId xmlns:a16="http://schemas.microsoft.com/office/drawing/2014/main" id="{8FF2FEFB-4475-6B5F-791C-826715823C27}"/>
              </a:ext>
            </a:extLst>
          </p:cNvPr>
          <p:cNvCxnSpPr>
            <a:cxnSpLocks/>
          </p:cNvCxnSpPr>
          <p:nvPr/>
        </p:nvCxnSpPr>
        <p:spPr>
          <a:xfrm rot="5400000">
            <a:off x="2349264" y="3331369"/>
            <a:ext cx="828479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箭號: 向右 50">
            <a:extLst>
              <a:ext uri="{FF2B5EF4-FFF2-40B4-BE49-F238E27FC236}">
                <a16:creationId xmlns:a16="http://schemas.microsoft.com/office/drawing/2014/main" id="{06791BF9-ACB1-72B1-E372-07AF58B413E1}"/>
              </a:ext>
            </a:extLst>
          </p:cNvPr>
          <p:cNvSpPr/>
          <p:nvPr/>
        </p:nvSpPr>
        <p:spPr>
          <a:xfrm>
            <a:off x="3632917" y="2407533"/>
            <a:ext cx="871866" cy="68048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2" name="箭號: 向右 51">
            <a:extLst>
              <a:ext uri="{FF2B5EF4-FFF2-40B4-BE49-F238E27FC236}">
                <a16:creationId xmlns:a16="http://schemas.microsoft.com/office/drawing/2014/main" id="{4F4350DA-1323-DCCD-E701-98091DD32074}"/>
              </a:ext>
            </a:extLst>
          </p:cNvPr>
          <p:cNvSpPr/>
          <p:nvPr/>
        </p:nvSpPr>
        <p:spPr>
          <a:xfrm>
            <a:off x="4592103" y="1413908"/>
            <a:ext cx="871866" cy="68048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3" name="箭號: 向右 52">
            <a:extLst>
              <a:ext uri="{FF2B5EF4-FFF2-40B4-BE49-F238E27FC236}">
                <a16:creationId xmlns:a16="http://schemas.microsoft.com/office/drawing/2014/main" id="{6BB87275-E842-B075-CC84-89B493F0AFA4}"/>
              </a:ext>
            </a:extLst>
          </p:cNvPr>
          <p:cNvSpPr/>
          <p:nvPr/>
        </p:nvSpPr>
        <p:spPr>
          <a:xfrm>
            <a:off x="7044815" y="2407533"/>
            <a:ext cx="871866" cy="68048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4" name="箭號: 向右 53">
            <a:extLst>
              <a:ext uri="{FF2B5EF4-FFF2-40B4-BE49-F238E27FC236}">
                <a16:creationId xmlns:a16="http://schemas.microsoft.com/office/drawing/2014/main" id="{593F1128-F047-C2EC-6208-81FEC9C78C78}"/>
              </a:ext>
            </a:extLst>
          </p:cNvPr>
          <p:cNvSpPr/>
          <p:nvPr/>
        </p:nvSpPr>
        <p:spPr>
          <a:xfrm>
            <a:off x="7599240" y="1413908"/>
            <a:ext cx="871866" cy="68048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P1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5" name="接點: 肘形 54">
            <a:extLst>
              <a:ext uri="{FF2B5EF4-FFF2-40B4-BE49-F238E27FC236}">
                <a16:creationId xmlns:a16="http://schemas.microsoft.com/office/drawing/2014/main" id="{24035528-B6AB-4728-7B14-ED551605E1B7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8471106" y="1754150"/>
            <a:ext cx="180000" cy="78411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接點: 肘形 55">
            <a:extLst>
              <a:ext uri="{FF2B5EF4-FFF2-40B4-BE49-F238E27FC236}">
                <a16:creationId xmlns:a16="http://schemas.microsoft.com/office/drawing/2014/main" id="{5ADEF6AF-4211-7B33-DCA6-41604D20FEF2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7346844" y="1754149"/>
            <a:ext cx="252397" cy="78411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接點: 肘形 56">
            <a:extLst>
              <a:ext uri="{FF2B5EF4-FFF2-40B4-BE49-F238E27FC236}">
                <a16:creationId xmlns:a16="http://schemas.microsoft.com/office/drawing/2014/main" id="{3474E9CB-65F5-DC5E-1EB2-7DC260B47985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89513" y="3358369"/>
            <a:ext cx="837315" cy="3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接點: 肘形 57">
            <a:extLst>
              <a:ext uri="{FF2B5EF4-FFF2-40B4-BE49-F238E27FC236}">
                <a16:creationId xmlns:a16="http://schemas.microsoft.com/office/drawing/2014/main" id="{9F003E9A-B050-DEDD-AE4B-EB40697B991E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5463969" y="1754150"/>
            <a:ext cx="554038" cy="784112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14449E3D-479B-44EA-BF66-D361C93BDC4D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4026199" y="1754149"/>
            <a:ext cx="565905" cy="68048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ADC8C1ED-14E9-8E8E-660C-86DCC9CBBA90}"/>
              </a:ext>
            </a:extLst>
          </p:cNvPr>
          <p:cNvCxnSpPr/>
          <p:nvPr/>
        </p:nvCxnSpPr>
        <p:spPr>
          <a:xfrm>
            <a:off x="4924228" y="2006673"/>
            <a:ext cx="9284" cy="5545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接點: 肘形 60">
            <a:extLst>
              <a:ext uri="{FF2B5EF4-FFF2-40B4-BE49-F238E27FC236}">
                <a16:creationId xmlns:a16="http://schemas.microsoft.com/office/drawing/2014/main" id="{58F7923A-5D5A-7FC0-FCD6-87255A59B7A9}"/>
              </a:ext>
            </a:extLst>
          </p:cNvPr>
          <p:cNvCxnSpPr>
            <a:cxnSpLocks/>
          </p:cNvCxnSpPr>
          <p:nvPr/>
        </p:nvCxnSpPr>
        <p:spPr>
          <a:xfrm rot="5400000">
            <a:off x="3495689" y="3262820"/>
            <a:ext cx="774844" cy="7904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接點: 肘形 61">
            <a:extLst>
              <a:ext uri="{FF2B5EF4-FFF2-40B4-BE49-F238E27FC236}">
                <a16:creationId xmlns:a16="http://schemas.microsoft.com/office/drawing/2014/main" id="{0B15689A-6479-9F4E-1069-09582FB8B5BF}"/>
              </a:ext>
            </a:extLst>
          </p:cNvPr>
          <p:cNvCxnSpPr>
            <a:cxnSpLocks/>
            <a:stCxn id="42" idx="1"/>
          </p:cNvCxnSpPr>
          <p:nvPr/>
        </p:nvCxnSpPr>
        <p:spPr>
          <a:xfrm rot="10800000" flipV="1">
            <a:off x="1648037" y="1664930"/>
            <a:ext cx="223051" cy="85505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接點: 肘形 62">
            <a:extLst>
              <a:ext uri="{FF2B5EF4-FFF2-40B4-BE49-F238E27FC236}">
                <a16:creationId xmlns:a16="http://schemas.microsoft.com/office/drawing/2014/main" id="{A429DB19-E26A-E6F3-E5A8-47552EBEAE15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2742953" y="1664931"/>
            <a:ext cx="327125" cy="71313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EAD38895-5914-EDEA-6882-2C0D8BDC9897}"/>
              </a:ext>
            </a:extLst>
          </p:cNvPr>
          <p:cNvSpPr/>
          <p:nvPr/>
        </p:nvSpPr>
        <p:spPr>
          <a:xfrm>
            <a:off x="9812258" y="725805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維護服務效率低</a:t>
            </a:r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id="{3B288AA8-368C-A9BC-0F3B-B78D320AFA61}"/>
              </a:ext>
            </a:extLst>
          </p:cNvPr>
          <p:cNvSpPr/>
          <p:nvPr/>
        </p:nvSpPr>
        <p:spPr>
          <a:xfrm>
            <a:off x="4641987" y="4102748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5E34D659-D6D6-5F27-97B2-80BE6348AEC0}"/>
              </a:ext>
            </a:extLst>
          </p:cNvPr>
          <p:cNvSpPr/>
          <p:nvPr/>
        </p:nvSpPr>
        <p:spPr>
          <a:xfrm>
            <a:off x="4624434" y="2451524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F8749AC3-6DE8-E7E3-C65D-1A29A40F4F3D}"/>
              </a:ext>
            </a:extLst>
          </p:cNvPr>
          <p:cNvSpPr/>
          <p:nvPr/>
        </p:nvSpPr>
        <p:spPr>
          <a:xfrm>
            <a:off x="4571875" y="1413907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id="{47F28F7A-AD83-D5F0-ABA6-2649F09212FE}"/>
              </a:ext>
            </a:extLst>
          </p:cNvPr>
          <p:cNvSpPr/>
          <p:nvPr/>
        </p:nvSpPr>
        <p:spPr>
          <a:xfrm>
            <a:off x="7584556" y="1430139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: 圓角 78">
            <a:extLst>
              <a:ext uri="{FF2B5EF4-FFF2-40B4-BE49-F238E27FC236}">
                <a16:creationId xmlns:a16="http://schemas.microsoft.com/office/drawing/2014/main" id="{EABAAFEC-A76E-333E-8757-1783B8F37B0F}"/>
              </a:ext>
            </a:extLst>
          </p:cNvPr>
          <p:cNvSpPr/>
          <p:nvPr/>
        </p:nvSpPr>
        <p:spPr>
          <a:xfrm>
            <a:off x="6012470" y="1294966"/>
            <a:ext cx="1295700" cy="45334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現況</a:t>
            </a:r>
            <a:r>
              <a:rPr lang="en-US" altLang="zh-TW" sz="1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SCOR</a:t>
            </a:r>
          </a:p>
          <a:p>
            <a:pPr algn="ctr"/>
            <a:r>
              <a:rPr lang="en-US" altLang="zh-TW" sz="1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L2</a:t>
            </a:r>
            <a:r>
              <a:rPr lang="zh-TW" altLang="en-US" sz="1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績效表現</a:t>
            </a:r>
          </a:p>
        </p:txBody>
      </p:sp>
      <p:cxnSp>
        <p:nvCxnSpPr>
          <p:cNvPr id="84" name="接點: 肘形 83">
            <a:extLst>
              <a:ext uri="{FF2B5EF4-FFF2-40B4-BE49-F238E27FC236}">
                <a16:creationId xmlns:a16="http://schemas.microsoft.com/office/drawing/2014/main" id="{DC3F7D3E-C494-4531-911F-4C8F4272FC8F}"/>
              </a:ext>
            </a:extLst>
          </p:cNvPr>
          <p:cNvCxnSpPr>
            <a:cxnSpLocks/>
            <a:stCxn id="70" idx="6"/>
            <a:endCxn id="79" idx="1"/>
          </p:cNvCxnSpPr>
          <p:nvPr/>
        </p:nvCxnSpPr>
        <p:spPr>
          <a:xfrm flipV="1">
            <a:off x="5338685" y="1521639"/>
            <a:ext cx="673785" cy="232368"/>
          </a:xfrm>
          <a:prstGeom prst="bentConnector3">
            <a:avLst>
              <a:gd name="adj1" fmla="val 48766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0803BB2F-50AB-845D-CE90-ACEF355925FD}"/>
              </a:ext>
            </a:extLst>
          </p:cNvPr>
          <p:cNvSpPr/>
          <p:nvPr/>
        </p:nvSpPr>
        <p:spPr>
          <a:xfrm>
            <a:off x="9440258" y="1520153"/>
            <a:ext cx="2645418" cy="682387"/>
          </a:xfrm>
          <a:prstGeom prst="roundRect">
            <a:avLst>
              <a:gd name="adj" fmla="val 6921"/>
            </a:avLst>
          </a:prstGeom>
          <a:solidFill>
            <a:schemeClr val="bg1"/>
          </a:solidFill>
          <a:ln>
            <a:solidFill>
              <a:srgbClr val="0E53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1-</a:t>
            </a:r>
            <a:r>
              <a:rPr lang="zh-TW" altLang="en-US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站牌故障通報方式不及時</a:t>
            </a:r>
            <a:endParaRPr lang="en-US" altLang="zh-TW" sz="1200" dirty="0">
              <a:solidFill>
                <a:srgbClr val="0E53E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2-</a:t>
            </a:r>
            <a:r>
              <a:rPr lang="zh-TW" altLang="en-US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廠商重製物料備料時間高</a:t>
            </a:r>
          </a:p>
        </p:txBody>
      </p:sp>
      <p:cxnSp>
        <p:nvCxnSpPr>
          <p:cNvPr id="100" name="接點: 肘形 99">
            <a:extLst>
              <a:ext uri="{FF2B5EF4-FFF2-40B4-BE49-F238E27FC236}">
                <a16:creationId xmlns:a16="http://schemas.microsoft.com/office/drawing/2014/main" id="{6C5D3FE7-53D7-E2FF-E707-3C0B4B492CDA}"/>
              </a:ext>
            </a:extLst>
          </p:cNvPr>
          <p:cNvCxnSpPr>
            <a:cxnSpLocks/>
            <a:stCxn id="44" idx="3"/>
            <a:endCxn id="79" idx="1"/>
          </p:cNvCxnSpPr>
          <p:nvPr/>
        </p:nvCxnSpPr>
        <p:spPr>
          <a:xfrm flipV="1">
            <a:off x="5494473" y="1521639"/>
            <a:ext cx="517997" cy="1241371"/>
          </a:xfrm>
          <a:prstGeom prst="bentConnector3">
            <a:avLst>
              <a:gd name="adj1" fmla="val 32347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接點: 肘形 120">
            <a:extLst>
              <a:ext uri="{FF2B5EF4-FFF2-40B4-BE49-F238E27FC236}">
                <a16:creationId xmlns:a16="http://schemas.microsoft.com/office/drawing/2014/main" id="{7E69F2B7-A5A1-39D8-8C69-8E4DE7AE652B}"/>
              </a:ext>
            </a:extLst>
          </p:cNvPr>
          <p:cNvCxnSpPr>
            <a:cxnSpLocks/>
            <a:stCxn id="54" idx="1"/>
            <a:endCxn id="79" idx="3"/>
          </p:cNvCxnSpPr>
          <p:nvPr/>
        </p:nvCxnSpPr>
        <p:spPr>
          <a:xfrm rot="10800000">
            <a:off x="7308170" y="1521640"/>
            <a:ext cx="291070" cy="232511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接點: 肘形 124">
            <a:extLst>
              <a:ext uri="{FF2B5EF4-FFF2-40B4-BE49-F238E27FC236}">
                <a16:creationId xmlns:a16="http://schemas.microsoft.com/office/drawing/2014/main" id="{52F088A6-E196-230B-5721-BDE4C41114A9}"/>
              </a:ext>
            </a:extLst>
          </p:cNvPr>
          <p:cNvCxnSpPr>
            <a:cxnSpLocks/>
            <a:stCxn id="67" idx="0"/>
          </p:cNvCxnSpPr>
          <p:nvPr/>
        </p:nvCxnSpPr>
        <p:spPr>
          <a:xfrm rot="5400000" flipH="1" flipV="1">
            <a:off x="4663250" y="3109918"/>
            <a:ext cx="1354972" cy="630688"/>
          </a:xfrm>
          <a:prstGeom prst="bentConnector3">
            <a:avLst>
              <a:gd name="adj1" fmla="val -1534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橢圓 3">
            <a:extLst>
              <a:ext uri="{FF2B5EF4-FFF2-40B4-BE49-F238E27FC236}">
                <a16:creationId xmlns:a16="http://schemas.microsoft.com/office/drawing/2014/main" id="{A0858D0F-2D6D-3ED4-AB2A-5A3DD7F86680}"/>
              </a:ext>
            </a:extLst>
          </p:cNvPr>
          <p:cNvSpPr/>
          <p:nvPr/>
        </p:nvSpPr>
        <p:spPr>
          <a:xfrm>
            <a:off x="5723580" y="4102748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22EAE0E1-8E11-5776-49AC-DDC885558E71}"/>
              </a:ext>
            </a:extLst>
          </p:cNvPr>
          <p:cNvSpPr/>
          <p:nvPr/>
        </p:nvSpPr>
        <p:spPr>
          <a:xfrm>
            <a:off x="5723368" y="2472331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9623DECC-9871-AFC8-9B1F-F64E8A8243C8}"/>
              </a:ext>
            </a:extLst>
          </p:cNvPr>
          <p:cNvSpPr/>
          <p:nvPr/>
        </p:nvSpPr>
        <p:spPr>
          <a:xfrm>
            <a:off x="8323935" y="4211449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橢圓 72">
            <a:extLst>
              <a:ext uri="{FF2B5EF4-FFF2-40B4-BE49-F238E27FC236}">
                <a16:creationId xmlns:a16="http://schemas.microsoft.com/office/drawing/2014/main" id="{1129F83D-02BE-7148-04EF-4BC1BA42F797}"/>
              </a:ext>
            </a:extLst>
          </p:cNvPr>
          <p:cNvSpPr/>
          <p:nvPr/>
        </p:nvSpPr>
        <p:spPr>
          <a:xfrm>
            <a:off x="7008363" y="2413478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橢圓 73">
            <a:extLst>
              <a:ext uri="{FF2B5EF4-FFF2-40B4-BE49-F238E27FC236}">
                <a16:creationId xmlns:a16="http://schemas.microsoft.com/office/drawing/2014/main" id="{B454A440-6E56-10A4-EAC3-C17B101179B6}"/>
              </a:ext>
            </a:extLst>
          </p:cNvPr>
          <p:cNvSpPr/>
          <p:nvPr/>
        </p:nvSpPr>
        <p:spPr>
          <a:xfrm>
            <a:off x="8246033" y="2451912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橢圓 74">
            <a:extLst>
              <a:ext uri="{FF2B5EF4-FFF2-40B4-BE49-F238E27FC236}">
                <a16:creationId xmlns:a16="http://schemas.microsoft.com/office/drawing/2014/main" id="{A7D7BFB7-989E-6165-C4C1-354C6E9E6477}"/>
              </a:ext>
            </a:extLst>
          </p:cNvPr>
          <p:cNvSpPr/>
          <p:nvPr/>
        </p:nvSpPr>
        <p:spPr>
          <a:xfrm>
            <a:off x="7099031" y="4851331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6" name="接點: 肘形 75">
            <a:extLst>
              <a:ext uri="{FF2B5EF4-FFF2-40B4-BE49-F238E27FC236}">
                <a16:creationId xmlns:a16="http://schemas.microsoft.com/office/drawing/2014/main" id="{809952FD-D2CA-AE93-A27F-1683D5E8DC52}"/>
              </a:ext>
            </a:extLst>
          </p:cNvPr>
          <p:cNvCxnSpPr>
            <a:cxnSpLocks/>
            <a:stCxn id="64" idx="6"/>
            <a:endCxn id="79" idx="2"/>
          </p:cNvCxnSpPr>
          <p:nvPr/>
        </p:nvCxnSpPr>
        <p:spPr>
          <a:xfrm flipV="1">
            <a:off x="6490178" y="1748312"/>
            <a:ext cx="170142" cy="1064119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接點: 肘形 80">
            <a:extLst>
              <a:ext uri="{FF2B5EF4-FFF2-40B4-BE49-F238E27FC236}">
                <a16:creationId xmlns:a16="http://schemas.microsoft.com/office/drawing/2014/main" id="{6826F464-3D42-3B0A-A0BC-50B1A10415E1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6592185" y="2643991"/>
            <a:ext cx="72252" cy="1782768"/>
          </a:xfrm>
          <a:prstGeom prst="bentConnector2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接點: 肘形 85">
            <a:extLst>
              <a:ext uri="{FF2B5EF4-FFF2-40B4-BE49-F238E27FC236}">
                <a16:creationId xmlns:a16="http://schemas.microsoft.com/office/drawing/2014/main" id="{F8F5C8BD-7981-6DFC-D642-C3DB4C356506}"/>
              </a:ext>
            </a:extLst>
          </p:cNvPr>
          <p:cNvCxnSpPr>
            <a:cxnSpLocks/>
            <a:stCxn id="75" idx="2"/>
          </p:cNvCxnSpPr>
          <p:nvPr/>
        </p:nvCxnSpPr>
        <p:spPr>
          <a:xfrm rot="10800000">
            <a:off x="6669805" y="4371449"/>
            <a:ext cx="429226" cy="819982"/>
          </a:xfrm>
          <a:prstGeom prst="bentConnector2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接點: 肘形 88">
            <a:extLst>
              <a:ext uri="{FF2B5EF4-FFF2-40B4-BE49-F238E27FC236}">
                <a16:creationId xmlns:a16="http://schemas.microsoft.com/office/drawing/2014/main" id="{2A94F953-0378-355A-4194-0549E585AE25}"/>
              </a:ext>
            </a:extLst>
          </p:cNvPr>
          <p:cNvCxnSpPr>
            <a:cxnSpLocks/>
            <a:stCxn id="68" idx="2"/>
          </p:cNvCxnSpPr>
          <p:nvPr/>
        </p:nvCxnSpPr>
        <p:spPr>
          <a:xfrm rot="10800000" flipV="1">
            <a:off x="6670789" y="4551548"/>
            <a:ext cx="1653146" cy="1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接點: 肘形 91">
            <a:extLst>
              <a:ext uri="{FF2B5EF4-FFF2-40B4-BE49-F238E27FC236}">
                <a16:creationId xmlns:a16="http://schemas.microsoft.com/office/drawing/2014/main" id="{C785B513-22E3-2EC6-6DF2-C8C3D84002C5}"/>
              </a:ext>
            </a:extLst>
          </p:cNvPr>
          <p:cNvCxnSpPr>
            <a:cxnSpLocks/>
            <a:stCxn id="74" idx="0"/>
          </p:cNvCxnSpPr>
          <p:nvPr/>
        </p:nvCxnSpPr>
        <p:spPr>
          <a:xfrm rot="16200000" flipV="1">
            <a:off x="7571785" y="1394258"/>
            <a:ext cx="163629" cy="1951679"/>
          </a:xfrm>
          <a:prstGeom prst="bentConnector2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接點: 肘形 93">
            <a:extLst>
              <a:ext uri="{FF2B5EF4-FFF2-40B4-BE49-F238E27FC236}">
                <a16:creationId xmlns:a16="http://schemas.microsoft.com/office/drawing/2014/main" id="{442B58E8-2E83-85E7-E819-0CDF07A6E013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7336973" y="2343077"/>
            <a:ext cx="125197" cy="15607"/>
          </a:xfrm>
          <a:prstGeom prst="bentConnector3">
            <a:avLst>
              <a:gd name="adj1" fmla="val -3117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接點: 肘形 101">
            <a:extLst>
              <a:ext uri="{FF2B5EF4-FFF2-40B4-BE49-F238E27FC236}">
                <a16:creationId xmlns:a16="http://schemas.microsoft.com/office/drawing/2014/main" id="{2458BEAF-F69A-9784-4138-BA0F9DF292FB}"/>
              </a:ext>
            </a:extLst>
          </p:cNvPr>
          <p:cNvCxnSpPr>
            <a:cxnSpLocks/>
            <a:stCxn id="4" idx="2"/>
          </p:cNvCxnSpPr>
          <p:nvPr/>
        </p:nvCxnSpPr>
        <p:spPr>
          <a:xfrm rot="10800000">
            <a:off x="5654262" y="4102748"/>
            <a:ext cx="69318" cy="340101"/>
          </a:xfrm>
          <a:prstGeom prst="bentConnector2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13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70CF174-B041-B11C-7A39-B1D87F7799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6370655" cy="461665"/>
          </a:xfrm>
        </p:spPr>
        <p:txBody>
          <a:bodyPr/>
          <a:lstStyle/>
          <a:p>
            <a:r>
              <a:rPr lang="zh-TW" altLang="en-US" dirty="0"/>
              <a:t>績效分析</a:t>
            </a:r>
            <a:r>
              <a:rPr lang="en-US" altLang="zh-TW" dirty="0"/>
              <a:t>-</a:t>
            </a:r>
            <a:r>
              <a:rPr lang="zh-TW" altLang="en-US" dirty="0"/>
              <a:t>以</a:t>
            </a:r>
            <a:r>
              <a:rPr lang="en-US" altLang="zh-TW" dirty="0"/>
              <a:t>SCOR</a:t>
            </a:r>
            <a:r>
              <a:rPr lang="zh-TW" altLang="en-US" dirty="0"/>
              <a:t>為基的</a:t>
            </a:r>
            <a:r>
              <a:rPr lang="en-US" altLang="zh-TW" dirty="0"/>
              <a:t>FRT</a:t>
            </a:r>
            <a:r>
              <a:rPr lang="zh-TW" altLang="en-US" dirty="0"/>
              <a:t>分析</a:t>
            </a:r>
            <a:r>
              <a:rPr lang="en-US" altLang="zh-TW" dirty="0"/>
              <a:t>(1/2)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FF8B6DC-C491-476F-4000-56EF20812F52}"/>
              </a:ext>
            </a:extLst>
          </p:cNvPr>
          <p:cNvSpPr/>
          <p:nvPr/>
        </p:nvSpPr>
        <p:spPr>
          <a:xfrm>
            <a:off x="0" y="1281220"/>
            <a:ext cx="12191999" cy="55767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0107773-7B8A-ECFE-8C5F-BB7FE29E0E6F}"/>
              </a:ext>
            </a:extLst>
          </p:cNvPr>
          <p:cNvCxnSpPr/>
          <p:nvPr/>
        </p:nvCxnSpPr>
        <p:spPr>
          <a:xfrm>
            <a:off x="2139518" y="1281220"/>
            <a:ext cx="0" cy="557677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285CC5CD-75B0-D2D0-9634-595BC7F93072}"/>
              </a:ext>
            </a:extLst>
          </p:cNvPr>
          <p:cNvCxnSpPr>
            <a:cxnSpLocks/>
          </p:cNvCxnSpPr>
          <p:nvPr/>
        </p:nvCxnSpPr>
        <p:spPr>
          <a:xfrm flipV="1">
            <a:off x="0" y="2512381"/>
            <a:ext cx="12192000" cy="7102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B152F2C1-0D86-845A-08F6-48CE8CD03B9C}"/>
              </a:ext>
            </a:extLst>
          </p:cNvPr>
          <p:cNvCxnSpPr>
            <a:cxnSpLocks/>
          </p:cNvCxnSpPr>
          <p:nvPr/>
        </p:nvCxnSpPr>
        <p:spPr>
          <a:xfrm flipV="1">
            <a:off x="0" y="4034098"/>
            <a:ext cx="12192000" cy="7102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777B90A-59FF-2564-2D97-0A79708657AC}"/>
              </a:ext>
            </a:extLst>
          </p:cNvPr>
          <p:cNvCxnSpPr>
            <a:cxnSpLocks/>
          </p:cNvCxnSpPr>
          <p:nvPr/>
        </p:nvCxnSpPr>
        <p:spPr>
          <a:xfrm flipV="1">
            <a:off x="0" y="5375027"/>
            <a:ext cx="12192000" cy="7102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727EB2F1-5D49-EFEC-31EB-67DF130CA344}"/>
              </a:ext>
            </a:extLst>
          </p:cNvPr>
          <p:cNvSpPr/>
          <p:nvPr/>
        </p:nvSpPr>
        <p:spPr>
          <a:xfrm>
            <a:off x="4083016" y="4410839"/>
            <a:ext cx="2492518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產品尺寸</a:t>
            </a:r>
            <a:endParaRPr lang="en-US" altLang="zh-TW" sz="17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</a:t>
            </a:r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符合標準</a:t>
            </a:r>
            <a:endParaRPr lang="en-US" altLang="zh-TW" sz="17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CF12BB2A-53D8-1687-232C-3241AA571A8A}"/>
              </a:ext>
            </a:extLst>
          </p:cNvPr>
          <p:cNvSpPr/>
          <p:nvPr/>
        </p:nvSpPr>
        <p:spPr>
          <a:xfrm>
            <a:off x="7145492" y="2956634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符合驗收規格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22D167DA-256B-7743-9C68-6DAD9D5098AB}"/>
              </a:ext>
            </a:extLst>
          </p:cNvPr>
          <p:cNvSpPr/>
          <p:nvPr/>
        </p:nvSpPr>
        <p:spPr>
          <a:xfrm>
            <a:off x="6745577" y="4392427"/>
            <a:ext cx="2481550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路線資料</a:t>
            </a:r>
            <a:endParaRPr lang="en-US" altLang="zh-TW" sz="17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</a:t>
            </a:r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印製正確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6A47C55C-67CB-99B1-EE47-4BFCCCFE98A7}"/>
              </a:ext>
            </a:extLst>
          </p:cNvPr>
          <p:cNvSpPr/>
          <p:nvPr/>
        </p:nvSpPr>
        <p:spPr>
          <a:xfrm>
            <a:off x="2276994" y="5783208"/>
            <a:ext cx="2409059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建立製造商抽驗制度，進行源頭管理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16B364A0-9A06-53A2-0190-D6E9F1EBAB09}"/>
              </a:ext>
            </a:extLst>
          </p:cNvPr>
          <p:cNvSpPr/>
          <p:nvPr/>
        </p:nvSpPr>
        <p:spPr>
          <a:xfrm>
            <a:off x="7042705" y="5793845"/>
            <a:ext cx="1534912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建立廠商品質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檢核機制</a:t>
            </a: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2445BB4D-0F71-A25B-463D-9FD3F8ECD655}"/>
              </a:ext>
            </a:extLst>
          </p:cNvPr>
          <p:cNvSpPr/>
          <p:nvPr/>
        </p:nvSpPr>
        <p:spPr>
          <a:xfrm rot="18829781">
            <a:off x="5480529" y="2309385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991960EB-94F8-EA19-1399-B524889615B7}"/>
              </a:ext>
            </a:extLst>
          </p:cNvPr>
          <p:cNvSpPr/>
          <p:nvPr/>
        </p:nvSpPr>
        <p:spPr>
          <a:xfrm rot="13722079">
            <a:off x="7523298" y="2320059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A6065845-7B8E-F37C-2036-10E136618715}"/>
              </a:ext>
            </a:extLst>
          </p:cNvPr>
          <p:cNvSpPr/>
          <p:nvPr/>
        </p:nvSpPr>
        <p:spPr>
          <a:xfrm rot="16200000">
            <a:off x="7704903" y="3743867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箭號: 向右 26">
            <a:extLst>
              <a:ext uri="{FF2B5EF4-FFF2-40B4-BE49-F238E27FC236}">
                <a16:creationId xmlns:a16="http://schemas.microsoft.com/office/drawing/2014/main" id="{9FBDEE2C-07EF-F394-9BAF-7481258D09A2}"/>
              </a:ext>
            </a:extLst>
          </p:cNvPr>
          <p:cNvSpPr/>
          <p:nvPr/>
        </p:nvSpPr>
        <p:spPr>
          <a:xfrm rot="16200000">
            <a:off x="5074410" y="3743867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82A96061-096F-2B0C-2221-6A889D224459}"/>
              </a:ext>
            </a:extLst>
          </p:cNvPr>
          <p:cNvSpPr/>
          <p:nvPr/>
        </p:nvSpPr>
        <p:spPr>
          <a:xfrm rot="17664476">
            <a:off x="4423704" y="5154881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箭號: 向右 28">
            <a:extLst>
              <a:ext uri="{FF2B5EF4-FFF2-40B4-BE49-F238E27FC236}">
                <a16:creationId xmlns:a16="http://schemas.microsoft.com/office/drawing/2014/main" id="{5B24F594-79A0-8AED-D63E-816230D3B625}"/>
              </a:ext>
            </a:extLst>
          </p:cNvPr>
          <p:cNvSpPr/>
          <p:nvPr/>
        </p:nvSpPr>
        <p:spPr>
          <a:xfrm rot="16200000">
            <a:off x="5329862" y="5147006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44848A30-01FF-5687-7C93-B41CD26308F8}"/>
              </a:ext>
            </a:extLst>
          </p:cNvPr>
          <p:cNvSpPr/>
          <p:nvPr/>
        </p:nvSpPr>
        <p:spPr>
          <a:xfrm rot="17329341">
            <a:off x="7498797" y="5097630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F2CA9D40-152F-6B9F-6F3E-C0A1D5FF8C3B}"/>
              </a:ext>
            </a:extLst>
          </p:cNvPr>
          <p:cNvSpPr/>
          <p:nvPr/>
        </p:nvSpPr>
        <p:spPr>
          <a:xfrm>
            <a:off x="8690679" y="5810830"/>
            <a:ext cx="2104862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路線資料印製前拍照上傳經檢核確認</a:t>
            </a: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B9ECB179-6B25-73CC-720E-C80E8AE0F9AA}"/>
              </a:ext>
            </a:extLst>
          </p:cNvPr>
          <p:cNvSpPr/>
          <p:nvPr/>
        </p:nvSpPr>
        <p:spPr>
          <a:xfrm>
            <a:off x="5839953" y="1519283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提升產品</a:t>
            </a:r>
            <a:endParaRPr lang="en-US" altLang="zh-TW" sz="17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交貨品質</a:t>
            </a: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4CC34D94-C405-7A54-C8F1-CB3F488D8835}"/>
              </a:ext>
            </a:extLst>
          </p:cNvPr>
          <p:cNvSpPr/>
          <p:nvPr/>
        </p:nvSpPr>
        <p:spPr>
          <a:xfrm>
            <a:off x="4576875" y="2924216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生產品質高</a:t>
            </a:r>
          </a:p>
        </p:txBody>
      </p:sp>
      <p:sp>
        <p:nvSpPr>
          <p:cNvPr id="4" name="箭號: 向右 3">
            <a:extLst>
              <a:ext uri="{FF2B5EF4-FFF2-40B4-BE49-F238E27FC236}">
                <a16:creationId xmlns:a16="http://schemas.microsoft.com/office/drawing/2014/main" id="{DA30C9B2-189E-1DDA-436E-67F976397DDF}"/>
              </a:ext>
            </a:extLst>
          </p:cNvPr>
          <p:cNvSpPr/>
          <p:nvPr/>
        </p:nvSpPr>
        <p:spPr>
          <a:xfrm rot="14052895">
            <a:off x="8542245" y="5110219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064BA5E-DAE9-49E1-4197-F0AD9EF616B9}"/>
              </a:ext>
            </a:extLst>
          </p:cNvPr>
          <p:cNvSpPr/>
          <p:nvPr/>
        </p:nvSpPr>
        <p:spPr>
          <a:xfrm>
            <a:off x="8227214" y="4713236"/>
            <a:ext cx="863519" cy="306517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7A20C330-7D93-3DB8-399F-936342F2A27A}"/>
              </a:ext>
            </a:extLst>
          </p:cNvPr>
          <p:cNvSpPr/>
          <p:nvPr/>
        </p:nvSpPr>
        <p:spPr>
          <a:xfrm>
            <a:off x="5558760" y="4745656"/>
            <a:ext cx="912068" cy="31164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78CEF7D-EF9E-6550-3310-FC5C4E22A4D2}"/>
              </a:ext>
            </a:extLst>
          </p:cNvPr>
          <p:cNvSpPr txBox="1"/>
          <p:nvPr/>
        </p:nvSpPr>
        <p:spPr>
          <a:xfrm>
            <a:off x="5547563" y="4762640"/>
            <a:ext cx="9672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b="1" dirty="0">
                <a:solidFill>
                  <a:srgbClr val="FFFF00"/>
                </a:solidFill>
              </a:rPr>
              <a:t>&gt;5% -&gt; &lt;2%</a:t>
            </a:r>
            <a:endParaRPr lang="zh-TW" altLang="en-US" sz="1100" b="1" dirty="0">
              <a:solidFill>
                <a:srgbClr val="FFFF00"/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1E6DECAA-35FB-B6BE-20B0-4B9C8F70BD52}"/>
              </a:ext>
            </a:extLst>
          </p:cNvPr>
          <p:cNvSpPr txBox="1"/>
          <p:nvPr/>
        </p:nvSpPr>
        <p:spPr>
          <a:xfrm>
            <a:off x="8212031" y="4730331"/>
            <a:ext cx="10775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b="1" dirty="0">
                <a:solidFill>
                  <a:srgbClr val="FFFF00"/>
                </a:solidFill>
              </a:rPr>
              <a:t>&gt;3% -&gt; &lt;2%</a:t>
            </a:r>
            <a:endParaRPr lang="zh-TW" altLang="en-US" sz="1100" b="1" dirty="0">
              <a:solidFill>
                <a:srgbClr val="FFFF00"/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807552A-186A-C4D8-26FF-B64BB2A748B3}"/>
              </a:ext>
            </a:extLst>
          </p:cNvPr>
          <p:cNvSpPr/>
          <p:nvPr/>
        </p:nvSpPr>
        <p:spPr>
          <a:xfrm>
            <a:off x="185399" y="1616930"/>
            <a:ext cx="1605512" cy="68238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企業目標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13A72BE-015C-FC83-7BB4-242BAB723FA5}"/>
              </a:ext>
            </a:extLst>
          </p:cNvPr>
          <p:cNvSpPr/>
          <p:nvPr/>
        </p:nvSpPr>
        <p:spPr>
          <a:xfrm>
            <a:off x="267003" y="3001042"/>
            <a:ext cx="1605512" cy="68238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SCOR L1</a:t>
            </a:r>
          </a:p>
          <a:p>
            <a:pPr algn="ctr"/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改善程度</a:t>
            </a: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92864810-3D9F-603A-FC41-1E6BF16C09A2}"/>
              </a:ext>
            </a:extLst>
          </p:cNvPr>
          <p:cNvSpPr/>
          <p:nvPr/>
        </p:nvSpPr>
        <p:spPr>
          <a:xfrm>
            <a:off x="267003" y="4415830"/>
            <a:ext cx="1605512" cy="68238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SCOR L2</a:t>
            </a:r>
          </a:p>
          <a:p>
            <a:pPr algn="ctr"/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改善程度</a:t>
            </a: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78131659-601A-F502-14D9-BA869F6EAC16}"/>
              </a:ext>
            </a:extLst>
          </p:cNvPr>
          <p:cNvSpPr/>
          <p:nvPr/>
        </p:nvSpPr>
        <p:spPr>
          <a:xfrm>
            <a:off x="267003" y="5841125"/>
            <a:ext cx="1605512" cy="68238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改善方向</a:t>
            </a: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C031C753-36A5-234E-2C71-C09451ABA357}"/>
              </a:ext>
            </a:extLst>
          </p:cNvPr>
          <p:cNvSpPr/>
          <p:nvPr/>
        </p:nvSpPr>
        <p:spPr>
          <a:xfrm>
            <a:off x="4751910" y="5783207"/>
            <a:ext cx="2188009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站牌規格製造前中後階段定期檢核</a:t>
            </a:r>
          </a:p>
        </p:txBody>
      </p: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5B7E98D6-5109-364C-AA5A-50EC568EAB50}"/>
              </a:ext>
            </a:extLst>
          </p:cNvPr>
          <p:cNvSpPr/>
          <p:nvPr/>
        </p:nvSpPr>
        <p:spPr>
          <a:xfrm rot="13995280">
            <a:off x="6559115" y="5146729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268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E23FA66-91AD-4AE5-BAF8-8AFE50D21A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E3F078-3EFD-45B9-850E-A989E712C9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17130" y="3856010"/>
            <a:ext cx="7427270" cy="1328569"/>
          </a:xfrm>
        </p:spPr>
        <p:txBody>
          <a:bodyPr/>
          <a:lstStyle/>
          <a:p>
            <a:r>
              <a:rPr lang="zh-TW" altLang="en-US" sz="3200" dirty="0"/>
              <a:t>企業描述與</a:t>
            </a:r>
            <a:r>
              <a:rPr lang="en-US" altLang="zh-TW" sz="3200" dirty="0"/>
              <a:t>SWOT</a:t>
            </a:r>
            <a:r>
              <a:rPr lang="zh-TW" altLang="en-US" sz="3200" dirty="0"/>
              <a:t>分析</a:t>
            </a:r>
            <a:endParaRPr lang="zh-CN" altLang="en-US" sz="3200" dirty="0"/>
          </a:p>
          <a:p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8C2BE62-5842-471D-B3D5-26B75B3F34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17130" y="4587740"/>
            <a:ext cx="1208985" cy="286232"/>
          </a:xfrm>
        </p:spPr>
        <p:txBody>
          <a:bodyPr/>
          <a:lstStyle/>
          <a:p>
            <a:r>
              <a:rPr lang="af-ZA" altLang="zh-CN"/>
              <a:t>Performance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50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AA1E1B0A-1B27-77DB-57E1-EF3CEF981F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7106433" cy="461665"/>
          </a:xfrm>
        </p:spPr>
        <p:txBody>
          <a:bodyPr/>
          <a:lstStyle/>
          <a:p>
            <a:r>
              <a:rPr lang="zh-TW" altLang="en-US" dirty="0"/>
              <a:t>績效分析</a:t>
            </a:r>
            <a:r>
              <a:rPr lang="en-US" altLang="zh-TW" dirty="0"/>
              <a:t>- FRT</a:t>
            </a:r>
            <a:r>
              <a:rPr lang="zh-TW" altLang="en-US" dirty="0"/>
              <a:t>分析</a:t>
            </a:r>
            <a:r>
              <a:rPr lang="en-US" altLang="zh-TW" dirty="0"/>
              <a:t>(1/2) Thread Diagram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FE71BD-AD2A-51CA-03BC-240FEAB09451}"/>
              </a:ext>
            </a:extLst>
          </p:cNvPr>
          <p:cNvSpPr/>
          <p:nvPr/>
        </p:nvSpPr>
        <p:spPr>
          <a:xfrm>
            <a:off x="0" y="1281220"/>
            <a:ext cx="12191999" cy="55767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AFA88A94-6E57-01BD-5243-D0A1CE3C9FF9}"/>
              </a:ext>
            </a:extLst>
          </p:cNvPr>
          <p:cNvCxnSpPr/>
          <p:nvPr/>
        </p:nvCxnSpPr>
        <p:spPr>
          <a:xfrm>
            <a:off x="3498111" y="1265274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C8A4A9ED-EB59-3FDA-7139-C0ECA0313E93}"/>
              </a:ext>
            </a:extLst>
          </p:cNvPr>
          <p:cNvCxnSpPr/>
          <p:nvPr/>
        </p:nvCxnSpPr>
        <p:spPr>
          <a:xfrm>
            <a:off x="6712690" y="1281221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AC78138-2A43-AB58-E252-CF99C3584CD7}"/>
              </a:ext>
            </a:extLst>
          </p:cNvPr>
          <p:cNvCxnSpPr/>
          <p:nvPr/>
        </p:nvCxnSpPr>
        <p:spPr>
          <a:xfrm>
            <a:off x="9399183" y="1281221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D5C78B21-D56D-7978-4D35-937D21010180}"/>
              </a:ext>
            </a:extLst>
          </p:cNvPr>
          <p:cNvSpPr/>
          <p:nvPr/>
        </p:nvSpPr>
        <p:spPr>
          <a:xfrm>
            <a:off x="1446028" y="5677786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供應商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409FA244-3816-5E80-B053-5A491F658337}"/>
              </a:ext>
            </a:extLst>
          </p:cNvPr>
          <p:cNvSpPr/>
          <p:nvPr/>
        </p:nvSpPr>
        <p:spPr>
          <a:xfrm>
            <a:off x="4276956" y="5677783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製造商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EF767EF3-5305-2181-9BB8-98F4DB2E639D}"/>
              </a:ext>
            </a:extLst>
          </p:cNvPr>
          <p:cNvSpPr/>
          <p:nvPr/>
        </p:nvSpPr>
        <p:spPr>
          <a:xfrm>
            <a:off x="7182904" y="5677783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總部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1EB36B8-01A2-6448-02A4-FC8D57693116}"/>
              </a:ext>
            </a:extLst>
          </p:cNvPr>
          <p:cNvSpPr/>
          <p:nvPr/>
        </p:nvSpPr>
        <p:spPr>
          <a:xfrm>
            <a:off x="9658975" y="5677784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客戶</a:t>
            </a: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A0504F74-F7BD-6B0A-6994-723B1EFADF24}"/>
              </a:ext>
            </a:extLst>
          </p:cNvPr>
          <p:cNvSpPr/>
          <p:nvPr/>
        </p:nvSpPr>
        <p:spPr>
          <a:xfrm>
            <a:off x="1334388" y="3586788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7C239DE1-A678-C310-EFB4-CE2D05D6688A}"/>
              </a:ext>
            </a:extLst>
          </p:cNvPr>
          <p:cNvSpPr/>
          <p:nvPr/>
        </p:nvSpPr>
        <p:spPr>
          <a:xfrm>
            <a:off x="5720319" y="4086517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1A7315C8-9A54-B24D-77DF-AAF880D0D1C5}"/>
              </a:ext>
            </a:extLst>
          </p:cNvPr>
          <p:cNvSpPr/>
          <p:nvPr/>
        </p:nvSpPr>
        <p:spPr>
          <a:xfrm>
            <a:off x="1334388" y="4751052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9E6658AB-8BEB-90E8-4C1C-56AF4D07879D}"/>
              </a:ext>
            </a:extLst>
          </p:cNvPr>
          <p:cNvSpPr/>
          <p:nvPr/>
        </p:nvSpPr>
        <p:spPr>
          <a:xfrm>
            <a:off x="8374266" y="4235373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3A1A8AFC-3194-F667-19FD-3C8F1E701305}"/>
              </a:ext>
            </a:extLst>
          </p:cNvPr>
          <p:cNvSpPr/>
          <p:nvPr/>
        </p:nvSpPr>
        <p:spPr>
          <a:xfrm>
            <a:off x="2496876" y="3586787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41E775F6-2C7A-60BF-1222-A73A1996D5A4}"/>
              </a:ext>
            </a:extLst>
          </p:cNvPr>
          <p:cNvSpPr/>
          <p:nvPr/>
        </p:nvSpPr>
        <p:spPr>
          <a:xfrm>
            <a:off x="2512829" y="4740419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CE3258D1-4D0D-0A77-3C95-196E3EDAFDEE}"/>
              </a:ext>
            </a:extLst>
          </p:cNvPr>
          <p:cNvSpPr/>
          <p:nvPr/>
        </p:nvSpPr>
        <p:spPr>
          <a:xfrm>
            <a:off x="3600007" y="355488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07F67094-4A60-D1ED-D800-F7219B67636C}"/>
              </a:ext>
            </a:extLst>
          </p:cNvPr>
          <p:cNvSpPr/>
          <p:nvPr/>
        </p:nvSpPr>
        <p:spPr>
          <a:xfrm>
            <a:off x="3620382" y="4740418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111B85BA-A37D-4503-52C0-6663F449BF1A}"/>
              </a:ext>
            </a:extLst>
          </p:cNvPr>
          <p:cNvSpPr/>
          <p:nvPr/>
        </p:nvSpPr>
        <p:spPr>
          <a:xfrm>
            <a:off x="4719977" y="4086517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107170FA-C989-4514-B13D-D1894B7B9D77}"/>
              </a:ext>
            </a:extLst>
          </p:cNvPr>
          <p:cNvSpPr/>
          <p:nvPr/>
        </p:nvSpPr>
        <p:spPr>
          <a:xfrm>
            <a:off x="7086595" y="3655900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E5E9488B-4F8B-64B4-022B-6BC2F831C3BB}"/>
              </a:ext>
            </a:extLst>
          </p:cNvPr>
          <p:cNvSpPr/>
          <p:nvPr/>
        </p:nvSpPr>
        <p:spPr>
          <a:xfrm>
            <a:off x="7106970" y="484142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F2CEB164-0F71-EF3E-73BB-46A336E23409}"/>
              </a:ext>
            </a:extLst>
          </p:cNvPr>
          <p:cNvSpPr/>
          <p:nvPr/>
        </p:nvSpPr>
        <p:spPr>
          <a:xfrm>
            <a:off x="10099401" y="3655900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260189B8-01E2-85B6-C466-2EB2FD4D0C10}"/>
              </a:ext>
            </a:extLst>
          </p:cNvPr>
          <p:cNvSpPr/>
          <p:nvPr/>
        </p:nvSpPr>
        <p:spPr>
          <a:xfrm>
            <a:off x="10119776" y="484142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5" name="接點: 肘形 24">
            <a:extLst>
              <a:ext uri="{FF2B5EF4-FFF2-40B4-BE49-F238E27FC236}">
                <a16:creationId xmlns:a16="http://schemas.microsoft.com/office/drawing/2014/main" id="{0CB4C6A8-7BEE-373D-B2AB-81ADCF73A421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 flipV="1">
            <a:off x="2206254" y="3927029"/>
            <a:ext cx="29062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接點: 肘形 25">
            <a:extLst>
              <a:ext uri="{FF2B5EF4-FFF2-40B4-BE49-F238E27FC236}">
                <a16:creationId xmlns:a16="http://schemas.microsoft.com/office/drawing/2014/main" id="{7310A104-B379-C569-9D51-70B69A743B96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flipV="1">
            <a:off x="2206254" y="5080661"/>
            <a:ext cx="306575" cy="106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id="{24AC3DA8-E618-BA35-0CA6-07DEEC908917}"/>
              </a:ext>
            </a:extLst>
          </p:cNvPr>
          <p:cNvCxnSpPr>
            <a:stCxn id="16" idx="3"/>
            <a:endCxn id="18" idx="1"/>
          </p:cNvCxnSpPr>
          <p:nvPr/>
        </p:nvCxnSpPr>
        <p:spPr>
          <a:xfrm flipV="1">
            <a:off x="3368742" y="3895131"/>
            <a:ext cx="231265" cy="318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4515048B-A058-6CF0-8280-1079BAFBCCB6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3384695" y="5080660"/>
            <a:ext cx="235687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接點: 肘形 28">
            <a:extLst>
              <a:ext uri="{FF2B5EF4-FFF2-40B4-BE49-F238E27FC236}">
                <a16:creationId xmlns:a16="http://schemas.microsoft.com/office/drawing/2014/main" id="{25916CF6-F2C1-D82D-E9BC-1F7B4827B78E}"/>
              </a:ext>
            </a:extLst>
          </p:cNvPr>
          <p:cNvCxnSpPr>
            <a:stCxn id="20" idx="1"/>
            <a:endCxn id="18" idx="3"/>
          </p:cNvCxnSpPr>
          <p:nvPr/>
        </p:nvCxnSpPr>
        <p:spPr>
          <a:xfrm rot="10800000">
            <a:off x="4471873" y="3895131"/>
            <a:ext cx="248104" cy="5316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接點: 肘形 29">
            <a:extLst>
              <a:ext uri="{FF2B5EF4-FFF2-40B4-BE49-F238E27FC236}">
                <a16:creationId xmlns:a16="http://schemas.microsoft.com/office/drawing/2014/main" id="{9178ADD4-B1ED-18E6-FBDF-9F6DA6B7805B}"/>
              </a:ext>
            </a:extLst>
          </p:cNvPr>
          <p:cNvCxnSpPr>
            <a:stCxn id="19" idx="3"/>
          </p:cNvCxnSpPr>
          <p:nvPr/>
        </p:nvCxnSpPr>
        <p:spPr>
          <a:xfrm flipV="1">
            <a:off x="4492248" y="4426760"/>
            <a:ext cx="90385" cy="6539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2D461B97-4957-E858-45C5-9B180DB9A02E}"/>
              </a:ext>
            </a:extLst>
          </p:cNvPr>
          <p:cNvCxnSpPr>
            <a:stCxn id="20" idx="3"/>
            <a:endCxn id="13" idx="1"/>
          </p:cNvCxnSpPr>
          <p:nvPr/>
        </p:nvCxnSpPr>
        <p:spPr>
          <a:xfrm>
            <a:off x="5591843" y="4426759"/>
            <a:ext cx="128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接點: 肘形 31">
            <a:extLst>
              <a:ext uri="{FF2B5EF4-FFF2-40B4-BE49-F238E27FC236}">
                <a16:creationId xmlns:a16="http://schemas.microsoft.com/office/drawing/2014/main" id="{0D82C5A7-87D4-2160-1563-61062B1E6835}"/>
              </a:ext>
            </a:extLst>
          </p:cNvPr>
          <p:cNvCxnSpPr>
            <a:stCxn id="13" idx="3"/>
            <a:endCxn id="21" idx="1"/>
          </p:cNvCxnSpPr>
          <p:nvPr/>
        </p:nvCxnSpPr>
        <p:spPr>
          <a:xfrm flipV="1">
            <a:off x="6592185" y="3996142"/>
            <a:ext cx="494410" cy="4306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接點: 肘形 32">
            <a:extLst>
              <a:ext uri="{FF2B5EF4-FFF2-40B4-BE49-F238E27FC236}">
                <a16:creationId xmlns:a16="http://schemas.microsoft.com/office/drawing/2014/main" id="{2BE8F585-41BC-0895-DD73-87E56589930C}"/>
              </a:ext>
            </a:extLst>
          </p:cNvPr>
          <p:cNvCxnSpPr>
            <a:cxnSpLocks/>
            <a:stCxn id="13" idx="3"/>
            <a:endCxn id="22" idx="1"/>
          </p:cNvCxnSpPr>
          <p:nvPr/>
        </p:nvCxnSpPr>
        <p:spPr>
          <a:xfrm>
            <a:off x="6592185" y="4426759"/>
            <a:ext cx="514785" cy="75491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接點: 肘形 33">
            <a:extLst>
              <a:ext uri="{FF2B5EF4-FFF2-40B4-BE49-F238E27FC236}">
                <a16:creationId xmlns:a16="http://schemas.microsoft.com/office/drawing/2014/main" id="{5AC4FB6D-3087-0BED-8B28-F055E8BD5050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52918" y="4497199"/>
            <a:ext cx="837315" cy="3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id="{894D9A75-ABD9-C1EF-2DF1-40A0E16D2D9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54855" y="4555677"/>
            <a:ext cx="837315" cy="3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接點: 肘形 35">
            <a:extLst>
              <a:ext uri="{FF2B5EF4-FFF2-40B4-BE49-F238E27FC236}">
                <a16:creationId xmlns:a16="http://schemas.microsoft.com/office/drawing/2014/main" id="{5E7236E4-3C89-BF51-4FCA-FC56DA8CF0AE}"/>
              </a:ext>
            </a:extLst>
          </p:cNvPr>
          <p:cNvCxnSpPr>
            <a:cxnSpLocks/>
            <a:stCxn id="15" idx="1"/>
            <a:endCxn id="21" idx="3"/>
          </p:cNvCxnSpPr>
          <p:nvPr/>
        </p:nvCxnSpPr>
        <p:spPr>
          <a:xfrm rot="10800000">
            <a:off x="7958462" y="3996143"/>
            <a:ext cx="415805" cy="5794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接點: 肘形 36">
            <a:extLst>
              <a:ext uri="{FF2B5EF4-FFF2-40B4-BE49-F238E27FC236}">
                <a16:creationId xmlns:a16="http://schemas.microsoft.com/office/drawing/2014/main" id="{75E266E5-B18E-EB52-75FD-9C7CE7BBC957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7978836" y="4575615"/>
            <a:ext cx="183007" cy="60605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接點: 肘形 37">
            <a:extLst>
              <a:ext uri="{FF2B5EF4-FFF2-40B4-BE49-F238E27FC236}">
                <a16:creationId xmlns:a16="http://schemas.microsoft.com/office/drawing/2014/main" id="{3A12FF52-9B2E-09E7-9794-D81085327579}"/>
              </a:ext>
            </a:extLst>
          </p:cNvPr>
          <p:cNvCxnSpPr>
            <a:cxnSpLocks/>
            <a:stCxn id="15" idx="3"/>
            <a:endCxn id="23" idx="1"/>
          </p:cNvCxnSpPr>
          <p:nvPr/>
        </p:nvCxnSpPr>
        <p:spPr>
          <a:xfrm flipV="1">
            <a:off x="9246132" y="3996142"/>
            <a:ext cx="853269" cy="5794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接點: 肘形 38">
            <a:extLst>
              <a:ext uri="{FF2B5EF4-FFF2-40B4-BE49-F238E27FC236}">
                <a16:creationId xmlns:a16="http://schemas.microsoft.com/office/drawing/2014/main" id="{FBF84B78-9900-7774-645A-1AB1B5FA2185}"/>
              </a:ext>
            </a:extLst>
          </p:cNvPr>
          <p:cNvCxnSpPr>
            <a:cxnSpLocks/>
            <a:stCxn id="15" idx="3"/>
            <a:endCxn id="24" idx="1"/>
          </p:cNvCxnSpPr>
          <p:nvPr/>
        </p:nvCxnSpPr>
        <p:spPr>
          <a:xfrm>
            <a:off x="9246132" y="4575615"/>
            <a:ext cx="873644" cy="6060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72D2AFCF-45A2-D197-F808-55337AACCADA}"/>
              </a:ext>
            </a:extLst>
          </p:cNvPr>
          <p:cNvSpPr/>
          <p:nvPr/>
        </p:nvSpPr>
        <p:spPr>
          <a:xfrm>
            <a:off x="2473729" y="2407533"/>
            <a:ext cx="871866" cy="68048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8C97E90B-B459-7A67-D349-14420D89C4FA}"/>
              </a:ext>
            </a:extLst>
          </p:cNvPr>
          <p:cNvSpPr/>
          <p:nvPr/>
        </p:nvSpPr>
        <p:spPr>
          <a:xfrm>
            <a:off x="1357407" y="2395469"/>
            <a:ext cx="871866" cy="680484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D771984F-B279-836E-62CF-EA6A5ABE1CBC}"/>
              </a:ext>
            </a:extLst>
          </p:cNvPr>
          <p:cNvSpPr/>
          <p:nvPr/>
        </p:nvSpPr>
        <p:spPr>
          <a:xfrm>
            <a:off x="1871087" y="1324689"/>
            <a:ext cx="871866" cy="68048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28985296-7831-E357-C00C-6352BF97E246}"/>
              </a:ext>
            </a:extLst>
          </p:cNvPr>
          <p:cNvSpPr/>
          <p:nvPr/>
        </p:nvSpPr>
        <p:spPr>
          <a:xfrm>
            <a:off x="5738929" y="2434832"/>
            <a:ext cx="871866" cy="68048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4" name="箭號: 向右 43">
            <a:extLst>
              <a:ext uri="{FF2B5EF4-FFF2-40B4-BE49-F238E27FC236}">
                <a16:creationId xmlns:a16="http://schemas.microsoft.com/office/drawing/2014/main" id="{7D0F5EE3-C1BC-E9F9-338E-796C5260258A}"/>
              </a:ext>
            </a:extLst>
          </p:cNvPr>
          <p:cNvSpPr/>
          <p:nvPr/>
        </p:nvSpPr>
        <p:spPr>
          <a:xfrm>
            <a:off x="4622607" y="2422768"/>
            <a:ext cx="871866" cy="680484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5" name="箭號: 向右 44">
            <a:extLst>
              <a:ext uri="{FF2B5EF4-FFF2-40B4-BE49-F238E27FC236}">
                <a16:creationId xmlns:a16="http://schemas.microsoft.com/office/drawing/2014/main" id="{51FD833D-A0D8-A134-ABBA-22FA4F337C50}"/>
              </a:ext>
            </a:extLst>
          </p:cNvPr>
          <p:cNvSpPr/>
          <p:nvPr/>
        </p:nvSpPr>
        <p:spPr>
          <a:xfrm>
            <a:off x="8263033" y="2434832"/>
            <a:ext cx="871866" cy="68048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P4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46" name="接點: 肘形 45">
            <a:extLst>
              <a:ext uri="{FF2B5EF4-FFF2-40B4-BE49-F238E27FC236}">
                <a16:creationId xmlns:a16="http://schemas.microsoft.com/office/drawing/2014/main" id="{C811F21F-2326-9ABA-AC3D-9050573C152D}"/>
              </a:ext>
            </a:extLst>
          </p:cNvPr>
          <p:cNvCxnSpPr>
            <a:cxnSpLocks/>
          </p:cNvCxnSpPr>
          <p:nvPr/>
        </p:nvCxnSpPr>
        <p:spPr>
          <a:xfrm rot="16200000" flipH="1">
            <a:off x="7898605" y="3636135"/>
            <a:ext cx="1400496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接點: 肘形 46">
            <a:extLst>
              <a:ext uri="{FF2B5EF4-FFF2-40B4-BE49-F238E27FC236}">
                <a16:creationId xmlns:a16="http://schemas.microsoft.com/office/drawing/2014/main" id="{F51EA4CB-8187-B9AE-FAB2-D77898DEF0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77181" y="3576160"/>
            <a:ext cx="1270577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id="{C0C418A7-9A75-71AB-7F69-B1FCBE866A80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99028" y="3558643"/>
            <a:ext cx="1270577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接點: 肘形 48">
            <a:extLst>
              <a:ext uri="{FF2B5EF4-FFF2-40B4-BE49-F238E27FC236}">
                <a16:creationId xmlns:a16="http://schemas.microsoft.com/office/drawing/2014/main" id="{AB31B805-784D-6DA2-38EB-67C0C9ACB83B}"/>
              </a:ext>
            </a:extLst>
          </p:cNvPr>
          <p:cNvCxnSpPr>
            <a:cxnSpLocks/>
          </p:cNvCxnSpPr>
          <p:nvPr/>
        </p:nvCxnSpPr>
        <p:spPr>
          <a:xfrm rot="5400000">
            <a:off x="1252208" y="3317843"/>
            <a:ext cx="828479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接點: 肘形 49">
            <a:extLst>
              <a:ext uri="{FF2B5EF4-FFF2-40B4-BE49-F238E27FC236}">
                <a16:creationId xmlns:a16="http://schemas.microsoft.com/office/drawing/2014/main" id="{8FF2FEFB-4475-6B5F-791C-826715823C27}"/>
              </a:ext>
            </a:extLst>
          </p:cNvPr>
          <p:cNvCxnSpPr>
            <a:cxnSpLocks/>
          </p:cNvCxnSpPr>
          <p:nvPr/>
        </p:nvCxnSpPr>
        <p:spPr>
          <a:xfrm rot="5400000">
            <a:off x="2349264" y="3331369"/>
            <a:ext cx="828479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箭號: 向右 50">
            <a:extLst>
              <a:ext uri="{FF2B5EF4-FFF2-40B4-BE49-F238E27FC236}">
                <a16:creationId xmlns:a16="http://schemas.microsoft.com/office/drawing/2014/main" id="{06791BF9-ACB1-72B1-E372-07AF58B413E1}"/>
              </a:ext>
            </a:extLst>
          </p:cNvPr>
          <p:cNvSpPr/>
          <p:nvPr/>
        </p:nvSpPr>
        <p:spPr>
          <a:xfrm>
            <a:off x="3632917" y="2407533"/>
            <a:ext cx="871866" cy="68048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2" name="箭號: 向右 51">
            <a:extLst>
              <a:ext uri="{FF2B5EF4-FFF2-40B4-BE49-F238E27FC236}">
                <a16:creationId xmlns:a16="http://schemas.microsoft.com/office/drawing/2014/main" id="{4F4350DA-1323-DCCD-E701-98091DD32074}"/>
              </a:ext>
            </a:extLst>
          </p:cNvPr>
          <p:cNvSpPr/>
          <p:nvPr/>
        </p:nvSpPr>
        <p:spPr>
          <a:xfrm>
            <a:off x="4592103" y="1413908"/>
            <a:ext cx="871866" cy="68048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3" name="箭號: 向右 52">
            <a:extLst>
              <a:ext uri="{FF2B5EF4-FFF2-40B4-BE49-F238E27FC236}">
                <a16:creationId xmlns:a16="http://schemas.microsoft.com/office/drawing/2014/main" id="{6BB87275-E842-B075-CC84-89B493F0AFA4}"/>
              </a:ext>
            </a:extLst>
          </p:cNvPr>
          <p:cNvSpPr/>
          <p:nvPr/>
        </p:nvSpPr>
        <p:spPr>
          <a:xfrm>
            <a:off x="7044815" y="2407533"/>
            <a:ext cx="871866" cy="68048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4" name="箭號: 向右 53">
            <a:extLst>
              <a:ext uri="{FF2B5EF4-FFF2-40B4-BE49-F238E27FC236}">
                <a16:creationId xmlns:a16="http://schemas.microsoft.com/office/drawing/2014/main" id="{593F1128-F047-C2EC-6208-81FEC9C78C78}"/>
              </a:ext>
            </a:extLst>
          </p:cNvPr>
          <p:cNvSpPr/>
          <p:nvPr/>
        </p:nvSpPr>
        <p:spPr>
          <a:xfrm>
            <a:off x="7599240" y="1413908"/>
            <a:ext cx="871866" cy="68048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P1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5" name="接點: 肘形 54">
            <a:extLst>
              <a:ext uri="{FF2B5EF4-FFF2-40B4-BE49-F238E27FC236}">
                <a16:creationId xmlns:a16="http://schemas.microsoft.com/office/drawing/2014/main" id="{24035528-B6AB-4728-7B14-ED551605E1B7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8471106" y="1754150"/>
            <a:ext cx="180000" cy="78411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接點: 肘形 55">
            <a:extLst>
              <a:ext uri="{FF2B5EF4-FFF2-40B4-BE49-F238E27FC236}">
                <a16:creationId xmlns:a16="http://schemas.microsoft.com/office/drawing/2014/main" id="{5ADEF6AF-4211-7B33-DCA6-41604D20FEF2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7346844" y="1754149"/>
            <a:ext cx="252397" cy="78411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接點: 肘形 56">
            <a:extLst>
              <a:ext uri="{FF2B5EF4-FFF2-40B4-BE49-F238E27FC236}">
                <a16:creationId xmlns:a16="http://schemas.microsoft.com/office/drawing/2014/main" id="{3474E9CB-65F5-DC5E-1EB2-7DC260B47985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89513" y="3358369"/>
            <a:ext cx="837315" cy="3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接點: 肘形 57">
            <a:extLst>
              <a:ext uri="{FF2B5EF4-FFF2-40B4-BE49-F238E27FC236}">
                <a16:creationId xmlns:a16="http://schemas.microsoft.com/office/drawing/2014/main" id="{9F003E9A-B050-DEDD-AE4B-EB40697B991E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5463969" y="1754150"/>
            <a:ext cx="554038" cy="784112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14449E3D-479B-44EA-BF66-D361C93BDC4D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4026199" y="1754149"/>
            <a:ext cx="565905" cy="68048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ADC8C1ED-14E9-8E8E-660C-86DCC9CBBA90}"/>
              </a:ext>
            </a:extLst>
          </p:cNvPr>
          <p:cNvCxnSpPr/>
          <p:nvPr/>
        </p:nvCxnSpPr>
        <p:spPr>
          <a:xfrm>
            <a:off x="4924228" y="2006673"/>
            <a:ext cx="9284" cy="5545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接點: 肘形 60">
            <a:extLst>
              <a:ext uri="{FF2B5EF4-FFF2-40B4-BE49-F238E27FC236}">
                <a16:creationId xmlns:a16="http://schemas.microsoft.com/office/drawing/2014/main" id="{58F7923A-5D5A-7FC0-FCD6-87255A59B7A9}"/>
              </a:ext>
            </a:extLst>
          </p:cNvPr>
          <p:cNvCxnSpPr>
            <a:cxnSpLocks/>
          </p:cNvCxnSpPr>
          <p:nvPr/>
        </p:nvCxnSpPr>
        <p:spPr>
          <a:xfrm rot="5400000">
            <a:off x="3495689" y="3262820"/>
            <a:ext cx="774844" cy="7904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接點: 肘形 61">
            <a:extLst>
              <a:ext uri="{FF2B5EF4-FFF2-40B4-BE49-F238E27FC236}">
                <a16:creationId xmlns:a16="http://schemas.microsoft.com/office/drawing/2014/main" id="{0B15689A-6479-9F4E-1069-09582FB8B5BF}"/>
              </a:ext>
            </a:extLst>
          </p:cNvPr>
          <p:cNvCxnSpPr>
            <a:cxnSpLocks/>
            <a:stCxn id="42" idx="1"/>
          </p:cNvCxnSpPr>
          <p:nvPr/>
        </p:nvCxnSpPr>
        <p:spPr>
          <a:xfrm rot="10800000" flipV="1">
            <a:off x="1648037" y="1664930"/>
            <a:ext cx="223051" cy="85505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接點: 肘形 62">
            <a:extLst>
              <a:ext uri="{FF2B5EF4-FFF2-40B4-BE49-F238E27FC236}">
                <a16:creationId xmlns:a16="http://schemas.microsoft.com/office/drawing/2014/main" id="{A429DB19-E26A-E6F3-E5A8-47552EBEAE15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2742953" y="1664931"/>
            <a:ext cx="327125" cy="71313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EAD38895-5914-EDEA-6882-2C0D8BDC9897}"/>
              </a:ext>
            </a:extLst>
          </p:cNvPr>
          <p:cNvSpPr/>
          <p:nvPr/>
        </p:nvSpPr>
        <p:spPr>
          <a:xfrm>
            <a:off x="9812258" y="725805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產品交貨品質高</a:t>
            </a:r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id="{3B288AA8-368C-A9BC-0F3B-B78D320AFA61}"/>
              </a:ext>
            </a:extLst>
          </p:cNvPr>
          <p:cNvSpPr/>
          <p:nvPr/>
        </p:nvSpPr>
        <p:spPr>
          <a:xfrm>
            <a:off x="4641987" y="4102748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5E34D659-D6D6-5F27-97B2-80BE6348AEC0}"/>
              </a:ext>
            </a:extLst>
          </p:cNvPr>
          <p:cNvSpPr/>
          <p:nvPr/>
        </p:nvSpPr>
        <p:spPr>
          <a:xfrm>
            <a:off x="4624434" y="2451524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F8749AC3-6DE8-E7E3-C65D-1A29A40F4F3D}"/>
              </a:ext>
            </a:extLst>
          </p:cNvPr>
          <p:cNvSpPr/>
          <p:nvPr/>
        </p:nvSpPr>
        <p:spPr>
          <a:xfrm>
            <a:off x="4571875" y="1413907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id="{47F28F7A-AD83-D5F0-ABA6-2649F09212FE}"/>
              </a:ext>
            </a:extLst>
          </p:cNvPr>
          <p:cNvSpPr/>
          <p:nvPr/>
        </p:nvSpPr>
        <p:spPr>
          <a:xfrm>
            <a:off x="7584556" y="1430139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: 圓角 78">
            <a:extLst>
              <a:ext uri="{FF2B5EF4-FFF2-40B4-BE49-F238E27FC236}">
                <a16:creationId xmlns:a16="http://schemas.microsoft.com/office/drawing/2014/main" id="{EABAAFEC-A76E-333E-8757-1783B8F37B0F}"/>
              </a:ext>
            </a:extLst>
          </p:cNvPr>
          <p:cNvSpPr/>
          <p:nvPr/>
        </p:nvSpPr>
        <p:spPr>
          <a:xfrm>
            <a:off x="6012470" y="1294966"/>
            <a:ext cx="1295700" cy="45334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改善</a:t>
            </a:r>
            <a:r>
              <a:rPr lang="en-US" altLang="zh-TW" sz="1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SCOR</a:t>
            </a:r>
          </a:p>
          <a:p>
            <a:pPr algn="ctr"/>
            <a:r>
              <a:rPr lang="en-US" altLang="zh-TW" sz="1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L2</a:t>
            </a:r>
            <a:r>
              <a:rPr lang="zh-TW" altLang="en-US" sz="1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績效表現</a:t>
            </a:r>
          </a:p>
        </p:txBody>
      </p:sp>
      <p:cxnSp>
        <p:nvCxnSpPr>
          <p:cNvPr id="84" name="接點: 肘形 83">
            <a:extLst>
              <a:ext uri="{FF2B5EF4-FFF2-40B4-BE49-F238E27FC236}">
                <a16:creationId xmlns:a16="http://schemas.microsoft.com/office/drawing/2014/main" id="{DC3F7D3E-C494-4531-911F-4C8F4272FC8F}"/>
              </a:ext>
            </a:extLst>
          </p:cNvPr>
          <p:cNvCxnSpPr>
            <a:cxnSpLocks/>
            <a:stCxn id="70" idx="6"/>
            <a:endCxn id="79" idx="1"/>
          </p:cNvCxnSpPr>
          <p:nvPr/>
        </p:nvCxnSpPr>
        <p:spPr>
          <a:xfrm flipV="1">
            <a:off x="5338685" y="1521639"/>
            <a:ext cx="673785" cy="232368"/>
          </a:xfrm>
          <a:prstGeom prst="bentConnector3">
            <a:avLst>
              <a:gd name="adj1" fmla="val 48766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0803BB2F-50AB-845D-CE90-ACEF355925FD}"/>
              </a:ext>
            </a:extLst>
          </p:cNvPr>
          <p:cNvSpPr/>
          <p:nvPr/>
        </p:nvSpPr>
        <p:spPr>
          <a:xfrm>
            <a:off x="9357743" y="1480584"/>
            <a:ext cx="2848940" cy="1014161"/>
          </a:xfrm>
          <a:prstGeom prst="roundRect">
            <a:avLst>
              <a:gd name="adj" fmla="val 6921"/>
            </a:avLst>
          </a:prstGeom>
          <a:solidFill>
            <a:schemeClr val="bg1"/>
          </a:solidFill>
          <a:ln>
            <a:solidFill>
              <a:srgbClr val="0E53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1-</a:t>
            </a:r>
            <a:r>
              <a:rPr lang="zh-TW" altLang="en-US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建立製造商抽驗制度，進行源頭管理</a:t>
            </a:r>
          </a:p>
          <a:p>
            <a:r>
              <a:rPr lang="en-US" altLang="zh-TW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2-</a:t>
            </a:r>
            <a:r>
              <a:rPr lang="zh-TW" altLang="en-US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站牌規格製造前中後階段定期檢核</a:t>
            </a:r>
          </a:p>
          <a:p>
            <a:r>
              <a:rPr lang="en-US" altLang="zh-TW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3-</a:t>
            </a:r>
            <a:r>
              <a:rPr lang="zh-TW" altLang="en-US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建立廠商品質檢核機制</a:t>
            </a:r>
          </a:p>
          <a:p>
            <a:r>
              <a:rPr lang="en-US" altLang="zh-TW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4-</a:t>
            </a:r>
            <a:r>
              <a:rPr lang="zh-TW" altLang="en-US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路線資料印製前拍照上傳經檢核確認</a:t>
            </a:r>
          </a:p>
        </p:txBody>
      </p:sp>
      <p:cxnSp>
        <p:nvCxnSpPr>
          <p:cNvPr id="100" name="接點: 肘形 99">
            <a:extLst>
              <a:ext uri="{FF2B5EF4-FFF2-40B4-BE49-F238E27FC236}">
                <a16:creationId xmlns:a16="http://schemas.microsoft.com/office/drawing/2014/main" id="{6C5D3FE7-53D7-E2FF-E707-3C0B4B492CDA}"/>
              </a:ext>
            </a:extLst>
          </p:cNvPr>
          <p:cNvCxnSpPr>
            <a:cxnSpLocks/>
            <a:stCxn id="44" idx="3"/>
            <a:endCxn id="79" idx="1"/>
          </p:cNvCxnSpPr>
          <p:nvPr/>
        </p:nvCxnSpPr>
        <p:spPr>
          <a:xfrm flipV="1">
            <a:off x="5494473" y="1521639"/>
            <a:ext cx="517997" cy="1241371"/>
          </a:xfrm>
          <a:prstGeom prst="bentConnector3">
            <a:avLst>
              <a:gd name="adj1" fmla="val 32347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接點: 肘形 120">
            <a:extLst>
              <a:ext uri="{FF2B5EF4-FFF2-40B4-BE49-F238E27FC236}">
                <a16:creationId xmlns:a16="http://schemas.microsoft.com/office/drawing/2014/main" id="{7E69F2B7-A5A1-39D8-8C69-8E4DE7AE652B}"/>
              </a:ext>
            </a:extLst>
          </p:cNvPr>
          <p:cNvCxnSpPr>
            <a:cxnSpLocks/>
            <a:stCxn id="54" idx="1"/>
            <a:endCxn id="79" idx="3"/>
          </p:cNvCxnSpPr>
          <p:nvPr/>
        </p:nvCxnSpPr>
        <p:spPr>
          <a:xfrm rot="10800000">
            <a:off x="7308170" y="1521640"/>
            <a:ext cx="291070" cy="232511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接點: 肘形 124">
            <a:extLst>
              <a:ext uri="{FF2B5EF4-FFF2-40B4-BE49-F238E27FC236}">
                <a16:creationId xmlns:a16="http://schemas.microsoft.com/office/drawing/2014/main" id="{52F088A6-E196-230B-5721-BDE4C41114A9}"/>
              </a:ext>
            </a:extLst>
          </p:cNvPr>
          <p:cNvCxnSpPr>
            <a:cxnSpLocks/>
            <a:stCxn id="67" idx="0"/>
          </p:cNvCxnSpPr>
          <p:nvPr/>
        </p:nvCxnSpPr>
        <p:spPr>
          <a:xfrm rot="5400000" flipH="1" flipV="1">
            <a:off x="4663250" y="3109918"/>
            <a:ext cx="1354972" cy="630688"/>
          </a:xfrm>
          <a:prstGeom prst="bentConnector3">
            <a:avLst>
              <a:gd name="adj1" fmla="val -1534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76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70CF174-B041-B11C-7A39-B1D87F7799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6370655" cy="461665"/>
          </a:xfrm>
        </p:spPr>
        <p:txBody>
          <a:bodyPr/>
          <a:lstStyle/>
          <a:p>
            <a:r>
              <a:rPr lang="zh-TW" altLang="en-US" dirty="0"/>
              <a:t>績效分析</a:t>
            </a:r>
            <a:r>
              <a:rPr lang="en-US" altLang="zh-TW" dirty="0"/>
              <a:t>-</a:t>
            </a:r>
            <a:r>
              <a:rPr lang="zh-TW" altLang="en-US" dirty="0"/>
              <a:t>以</a:t>
            </a:r>
            <a:r>
              <a:rPr lang="en-US" altLang="zh-TW" dirty="0"/>
              <a:t>SCOR</a:t>
            </a:r>
            <a:r>
              <a:rPr lang="zh-TW" altLang="en-US" dirty="0"/>
              <a:t>為基的</a:t>
            </a:r>
            <a:r>
              <a:rPr lang="en-US" altLang="zh-TW" dirty="0"/>
              <a:t>FRT</a:t>
            </a:r>
            <a:r>
              <a:rPr lang="zh-TW" altLang="en-US" dirty="0"/>
              <a:t>分析</a:t>
            </a:r>
            <a:r>
              <a:rPr lang="en-US" altLang="zh-TW" dirty="0"/>
              <a:t>(2/2)</a:t>
            </a:r>
            <a:endParaRPr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4011B31-58DE-4ADC-B9CE-273552368CFF}"/>
              </a:ext>
            </a:extLst>
          </p:cNvPr>
          <p:cNvSpPr/>
          <p:nvPr/>
        </p:nvSpPr>
        <p:spPr>
          <a:xfrm>
            <a:off x="0" y="1281220"/>
            <a:ext cx="12191999" cy="55767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5F70B666-4277-E26D-06F8-F8E2DF989CF1}"/>
              </a:ext>
            </a:extLst>
          </p:cNvPr>
          <p:cNvCxnSpPr/>
          <p:nvPr/>
        </p:nvCxnSpPr>
        <p:spPr>
          <a:xfrm>
            <a:off x="2139518" y="1281220"/>
            <a:ext cx="0" cy="557677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2D7184F5-72B0-DD76-4542-3A989779A835}"/>
              </a:ext>
            </a:extLst>
          </p:cNvPr>
          <p:cNvCxnSpPr>
            <a:cxnSpLocks/>
          </p:cNvCxnSpPr>
          <p:nvPr/>
        </p:nvCxnSpPr>
        <p:spPr>
          <a:xfrm flipV="1">
            <a:off x="0" y="2512381"/>
            <a:ext cx="12192000" cy="7102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844C5181-1202-376E-D382-32BCA765685E}"/>
              </a:ext>
            </a:extLst>
          </p:cNvPr>
          <p:cNvCxnSpPr>
            <a:cxnSpLocks/>
          </p:cNvCxnSpPr>
          <p:nvPr/>
        </p:nvCxnSpPr>
        <p:spPr>
          <a:xfrm flipV="1">
            <a:off x="0" y="4034098"/>
            <a:ext cx="12192000" cy="7102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B1A785A4-309A-3CF8-695A-0B0907699E11}"/>
              </a:ext>
            </a:extLst>
          </p:cNvPr>
          <p:cNvCxnSpPr>
            <a:cxnSpLocks/>
          </p:cNvCxnSpPr>
          <p:nvPr/>
        </p:nvCxnSpPr>
        <p:spPr>
          <a:xfrm flipV="1">
            <a:off x="0" y="5375027"/>
            <a:ext cx="12192000" cy="7102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E88C5363-1A58-1682-C910-17EC8C873BBB}"/>
              </a:ext>
            </a:extLst>
          </p:cNvPr>
          <p:cNvSpPr/>
          <p:nvPr/>
        </p:nvSpPr>
        <p:spPr>
          <a:xfrm>
            <a:off x="185399" y="1616930"/>
            <a:ext cx="1605512" cy="68238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企業目標</a:t>
            </a: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454F1D2D-88EE-1A30-563A-289A00384CAF}"/>
              </a:ext>
            </a:extLst>
          </p:cNvPr>
          <p:cNvSpPr/>
          <p:nvPr/>
        </p:nvSpPr>
        <p:spPr>
          <a:xfrm>
            <a:off x="267003" y="3001042"/>
            <a:ext cx="1605512" cy="68238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SCOR L1</a:t>
            </a:r>
          </a:p>
          <a:p>
            <a:pPr algn="ctr"/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改善程度</a:t>
            </a:r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293BC4E1-FC15-3654-899C-4E934FB2F84B}"/>
              </a:ext>
            </a:extLst>
          </p:cNvPr>
          <p:cNvSpPr/>
          <p:nvPr/>
        </p:nvSpPr>
        <p:spPr>
          <a:xfrm>
            <a:off x="267003" y="4415830"/>
            <a:ext cx="1605512" cy="68238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SCOR L2</a:t>
            </a:r>
          </a:p>
          <a:p>
            <a:pPr algn="ctr"/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改善程度</a:t>
            </a: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CA79E20A-9A2F-519B-D7F4-69CCDBF62CF6}"/>
              </a:ext>
            </a:extLst>
          </p:cNvPr>
          <p:cNvSpPr/>
          <p:nvPr/>
        </p:nvSpPr>
        <p:spPr>
          <a:xfrm>
            <a:off x="267003" y="5841125"/>
            <a:ext cx="1605512" cy="68238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改善方向</a:t>
            </a: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787CCFF0-D3B2-5311-C0F8-F010F80ACE5C}"/>
              </a:ext>
            </a:extLst>
          </p:cNvPr>
          <p:cNvSpPr/>
          <p:nvPr/>
        </p:nvSpPr>
        <p:spPr>
          <a:xfrm>
            <a:off x="3934147" y="4435778"/>
            <a:ext cx="2548130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站牌故障</a:t>
            </a:r>
            <a:endParaRPr lang="en-US" altLang="zh-TW" sz="17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通報方便且及時</a:t>
            </a:r>
            <a:endParaRPr lang="en-US" altLang="zh-TW" sz="17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7A92CC19-7365-EF9C-0182-9D8A24F3756F}"/>
              </a:ext>
            </a:extLst>
          </p:cNvPr>
          <p:cNvSpPr/>
          <p:nvPr/>
        </p:nvSpPr>
        <p:spPr>
          <a:xfrm>
            <a:off x="7145492" y="2956634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維修效率提高</a:t>
            </a:r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5F9C5E4F-66C8-D180-0115-2E6FDF96B708}"/>
              </a:ext>
            </a:extLst>
          </p:cNvPr>
          <p:cNvSpPr/>
          <p:nvPr/>
        </p:nvSpPr>
        <p:spPr>
          <a:xfrm>
            <a:off x="6751061" y="4392427"/>
            <a:ext cx="2742072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廠商重製物料</a:t>
            </a:r>
            <a:endParaRPr lang="en-US" altLang="zh-TW" sz="17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備料時間短</a:t>
            </a:r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CD274547-55B5-6075-13BA-2E62805E8D18}"/>
              </a:ext>
            </a:extLst>
          </p:cNvPr>
          <p:cNvSpPr/>
          <p:nvPr/>
        </p:nvSpPr>
        <p:spPr>
          <a:xfrm>
            <a:off x="2274922" y="5782392"/>
            <a:ext cx="2868310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提供數位即時的通報方法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(Line/ </a:t>
            </a:r>
            <a:r>
              <a:rPr lang="en-US" altLang="zh-TW" sz="16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QRcode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/APP)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47667079-3615-B3FA-79C7-23E169625A81}"/>
              </a:ext>
            </a:extLst>
          </p:cNvPr>
          <p:cNvSpPr/>
          <p:nvPr/>
        </p:nvSpPr>
        <p:spPr>
          <a:xfrm>
            <a:off x="5295122" y="5779820"/>
            <a:ext cx="2248329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故障狀況透過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Web/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簡訊系統即時反應廠商</a:t>
            </a:r>
          </a:p>
        </p:txBody>
      </p:sp>
      <p:sp>
        <p:nvSpPr>
          <p:cNvPr id="46" name="箭號: 向右 45">
            <a:extLst>
              <a:ext uri="{FF2B5EF4-FFF2-40B4-BE49-F238E27FC236}">
                <a16:creationId xmlns:a16="http://schemas.microsoft.com/office/drawing/2014/main" id="{2A0191F0-D226-3D33-BEE4-5C2CF026C4CF}"/>
              </a:ext>
            </a:extLst>
          </p:cNvPr>
          <p:cNvSpPr/>
          <p:nvPr/>
        </p:nvSpPr>
        <p:spPr>
          <a:xfrm rot="18829781">
            <a:off x="5480529" y="2309385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箭號: 向右 46">
            <a:extLst>
              <a:ext uri="{FF2B5EF4-FFF2-40B4-BE49-F238E27FC236}">
                <a16:creationId xmlns:a16="http://schemas.microsoft.com/office/drawing/2014/main" id="{DD6C7F99-5C50-D655-C684-8C6309C82C72}"/>
              </a:ext>
            </a:extLst>
          </p:cNvPr>
          <p:cNvSpPr/>
          <p:nvPr/>
        </p:nvSpPr>
        <p:spPr>
          <a:xfrm rot="13722079">
            <a:off x="7523298" y="2320059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箭號: 向右 47">
            <a:extLst>
              <a:ext uri="{FF2B5EF4-FFF2-40B4-BE49-F238E27FC236}">
                <a16:creationId xmlns:a16="http://schemas.microsoft.com/office/drawing/2014/main" id="{34A4FE54-69F7-79ED-086E-4607329B59A4}"/>
              </a:ext>
            </a:extLst>
          </p:cNvPr>
          <p:cNvSpPr/>
          <p:nvPr/>
        </p:nvSpPr>
        <p:spPr>
          <a:xfrm rot="16200000">
            <a:off x="7704903" y="3743867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箭號: 向右 48">
            <a:extLst>
              <a:ext uri="{FF2B5EF4-FFF2-40B4-BE49-F238E27FC236}">
                <a16:creationId xmlns:a16="http://schemas.microsoft.com/office/drawing/2014/main" id="{41B8F0C0-1EAC-65AC-0435-4355D13A8E1F}"/>
              </a:ext>
            </a:extLst>
          </p:cNvPr>
          <p:cNvSpPr/>
          <p:nvPr/>
        </p:nvSpPr>
        <p:spPr>
          <a:xfrm rot="16200000">
            <a:off x="5074410" y="3743867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箭號: 向右 49">
            <a:extLst>
              <a:ext uri="{FF2B5EF4-FFF2-40B4-BE49-F238E27FC236}">
                <a16:creationId xmlns:a16="http://schemas.microsoft.com/office/drawing/2014/main" id="{03196BF1-6F75-CC8C-4263-BE65E2F14A92}"/>
              </a:ext>
            </a:extLst>
          </p:cNvPr>
          <p:cNvSpPr/>
          <p:nvPr/>
        </p:nvSpPr>
        <p:spPr>
          <a:xfrm rot="16200000">
            <a:off x="4382141" y="5154881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箭號: 向右 50">
            <a:extLst>
              <a:ext uri="{FF2B5EF4-FFF2-40B4-BE49-F238E27FC236}">
                <a16:creationId xmlns:a16="http://schemas.microsoft.com/office/drawing/2014/main" id="{8EA9F371-1677-1C4F-382E-1053BE907AB4}"/>
              </a:ext>
            </a:extLst>
          </p:cNvPr>
          <p:cNvSpPr/>
          <p:nvPr/>
        </p:nvSpPr>
        <p:spPr>
          <a:xfrm rot="17329341">
            <a:off x="6834878" y="5083859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24D2E6EC-3C18-35F8-138E-372C16694759}"/>
              </a:ext>
            </a:extLst>
          </p:cNvPr>
          <p:cNvSpPr/>
          <p:nvPr/>
        </p:nvSpPr>
        <p:spPr>
          <a:xfrm>
            <a:off x="7806418" y="5778197"/>
            <a:ext cx="2445683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評比廠商物料故障率要求廠商事先備料</a:t>
            </a:r>
          </a:p>
        </p:txBody>
      </p:sp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A2BF7913-CB95-DD29-DA3C-0C781585F6C4}"/>
              </a:ext>
            </a:extLst>
          </p:cNvPr>
          <p:cNvSpPr/>
          <p:nvPr/>
        </p:nvSpPr>
        <p:spPr>
          <a:xfrm>
            <a:off x="5839953" y="1519283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提升服務效率</a:t>
            </a:r>
          </a:p>
        </p:txBody>
      </p: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03E24D31-5E69-FA5F-43B0-F4223949B243}"/>
              </a:ext>
            </a:extLst>
          </p:cNvPr>
          <p:cNvSpPr/>
          <p:nvPr/>
        </p:nvSpPr>
        <p:spPr>
          <a:xfrm>
            <a:off x="4576875" y="2924216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故障通報</a:t>
            </a:r>
            <a:endParaRPr lang="en-US" altLang="zh-TW" sz="17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反應即時</a:t>
            </a:r>
          </a:p>
        </p:txBody>
      </p:sp>
      <p:sp>
        <p:nvSpPr>
          <p:cNvPr id="55" name="箭號: 向右 54">
            <a:extLst>
              <a:ext uri="{FF2B5EF4-FFF2-40B4-BE49-F238E27FC236}">
                <a16:creationId xmlns:a16="http://schemas.microsoft.com/office/drawing/2014/main" id="{718F6DD1-E1EF-8B08-6949-F5986362B53C}"/>
              </a:ext>
            </a:extLst>
          </p:cNvPr>
          <p:cNvSpPr/>
          <p:nvPr/>
        </p:nvSpPr>
        <p:spPr>
          <a:xfrm rot="14052895">
            <a:off x="8949137" y="5047492"/>
            <a:ext cx="605735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D6242A7B-3311-CE67-11A4-C3810F490955}"/>
              </a:ext>
            </a:extLst>
          </p:cNvPr>
          <p:cNvSpPr/>
          <p:nvPr/>
        </p:nvSpPr>
        <p:spPr>
          <a:xfrm>
            <a:off x="5567186" y="4829695"/>
            <a:ext cx="819589" cy="25442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1BF30C10-5BAE-87A8-D271-F9278E8724F4}"/>
              </a:ext>
            </a:extLst>
          </p:cNvPr>
          <p:cNvSpPr/>
          <p:nvPr/>
        </p:nvSpPr>
        <p:spPr>
          <a:xfrm>
            <a:off x="8462355" y="4721629"/>
            <a:ext cx="1030778" cy="344837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C70C5FC6-4D16-A7B4-8409-6138F81B7ED3}"/>
              </a:ext>
            </a:extLst>
          </p:cNvPr>
          <p:cNvSpPr txBox="1"/>
          <p:nvPr/>
        </p:nvSpPr>
        <p:spPr>
          <a:xfrm>
            <a:off x="5527350" y="4822309"/>
            <a:ext cx="954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b="1" dirty="0">
                <a:solidFill>
                  <a:srgbClr val="FFFF00"/>
                </a:solidFill>
              </a:rPr>
              <a:t>1</a:t>
            </a:r>
            <a:r>
              <a:rPr lang="zh-TW" altLang="en-US" sz="1100" b="1" dirty="0">
                <a:solidFill>
                  <a:srgbClr val="FFFF00"/>
                </a:solidFill>
              </a:rPr>
              <a:t>天</a:t>
            </a:r>
            <a:r>
              <a:rPr lang="en-US" altLang="zh-TW" sz="1100" b="1" dirty="0">
                <a:solidFill>
                  <a:srgbClr val="FFFF00"/>
                </a:solidFill>
              </a:rPr>
              <a:t>-&gt;6</a:t>
            </a:r>
            <a:r>
              <a:rPr lang="zh-TW" altLang="en-US" sz="1100" b="1" dirty="0">
                <a:solidFill>
                  <a:srgbClr val="FFFF00"/>
                </a:solidFill>
              </a:rPr>
              <a:t>小時</a:t>
            </a: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821CD79E-E11A-023D-7C15-A358BCE6E1D2}"/>
              </a:ext>
            </a:extLst>
          </p:cNvPr>
          <p:cNvSpPr txBox="1"/>
          <p:nvPr/>
        </p:nvSpPr>
        <p:spPr>
          <a:xfrm>
            <a:off x="8462356" y="4790045"/>
            <a:ext cx="10307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b="1" dirty="0">
                <a:solidFill>
                  <a:srgbClr val="FFFF00"/>
                </a:solidFill>
              </a:rPr>
              <a:t>7</a:t>
            </a:r>
            <a:r>
              <a:rPr lang="zh-TW" altLang="en-US" sz="1100" b="1" dirty="0">
                <a:solidFill>
                  <a:srgbClr val="FFFF00"/>
                </a:solidFill>
              </a:rPr>
              <a:t>天 </a:t>
            </a:r>
            <a:r>
              <a:rPr lang="en-US" altLang="zh-TW" sz="1100" b="1" dirty="0">
                <a:solidFill>
                  <a:srgbClr val="FFFF00"/>
                </a:solidFill>
              </a:rPr>
              <a:t>-&gt;12</a:t>
            </a:r>
            <a:r>
              <a:rPr lang="zh-TW" altLang="en-US" sz="1100" b="1" dirty="0">
                <a:solidFill>
                  <a:srgbClr val="FFFF00"/>
                </a:solidFill>
              </a:rPr>
              <a:t>小時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6FD55849-5050-A30E-E534-BDC97D31DC7B}"/>
              </a:ext>
            </a:extLst>
          </p:cNvPr>
          <p:cNvSpPr/>
          <p:nvPr/>
        </p:nvSpPr>
        <p:spPr>
          <a:xfrm>
            <a:off x="10316095" y="5779819"/>
            <a:ext cx="1608902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建立廠商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服務水準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KPI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507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AA1E1B0A-1B27-77DB-57E1-EF3CEF981F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7106433" cy="461665"/>
          </a:xfrm>
        </p:spPr>
        <p:txBody>
          <a:bodyPr/>
          <a:lstStyle/>
          <a:p>
            <a:r>
              <a:rPr lang="zh-TW" altLang="en-US" dirty="0"/>
              <a:t>績效分析</a:t>
            </a:r>
            <a:r>
              <a:rPr lang="en-US" altLang="zh-TW" dirty="0"/>
              <a:t>- FRT</a:t>
            </a:r>
            <a:r>
              <a:rPr lang="zh-TW" altLang="en-US" dirty="0"/>
              <a:t>分析</a:t>
            </a:r>
            <a:r>
              <a:rPr lang="en-US" altLang="zh-TW" dirty="0"/>
              <a:t>(2/2) Thread Diagram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FE71BD-AD2A-51CA-03BC-240FEAB09451}"/>
              </a:ext>
            </a:extLst>
          </p:cNvPr>
          <p:cNvSpPr/>
          <p:nvPr/>
        </p:nvSpPr>
        <p:spPr>
          <a:xfrm>
            <a:off x="0" y="1281220"/>
            <a:ext cx="12191999" cy="55767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AFA88A94-6E57-01BD-5243-D0A1CE3C9FF9}"/>
              </a:ext>
            </a:extLst>
          </p:cNvPr>
          <p:cNvCxnSpPr/>
          <p:nvPr/>
        </p:nvCxnSpPr>
        <p:spPr>
          <a:xfrm>
            <a:off x="3498111" y="1265274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C8A4A9ED-EB59-3FDA-7139-C0ECA0313E93}"/>
              </a:ext>
            </a:extLst>
          </p:cNvPr>
          <p:cNvCxnSpPr/>
          <p:nvPr/>
        </p:nvCxnSpPr>
        <p:spPr>
          <a:xfrm>
            <a:off x="6712690" y="1281221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AC78138-2A43-AB58-E252-CF99C3584CD7}"/>
              </a:ext>
            </a:extLst>
          </p:cNvPr>
          <p:cNvCxnSpPr/>
          <p:nvPr/>
        </p:nvCxnSpPr>
        <p:spPr>
          <a:xfrm>
            <a:off x="9399183" y="1281221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D5C78B21-D56D-7978-4D35-937D21010180}"/>
              </a:ext>
            </a:extLst>
          </p:cNvPr>
          <p:cNvSpPr/>
          <p:nvPr/>
        </p:nvSpPr>
        <p:spPr>
          <a:xfrm>
            <a:off x="1446028" y="5677786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供應商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409FA244-3816-5E80-B053-5A491F658337}"/>
              </a:ext>
            </a:extLst>
          </p:cNvPr>
          <p:cNvSpPr/>
          <p:nvPr/>
        </p:nvSpPr>
        <p:spPr>
          <a:xfrm>
            <a:off x="4276956" y="5677783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製造商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EF767EF3-5305-2181-9BB8-98F4DB2E639D}"/>
              </a:ext>
            </a:extLst>
          </p:cNvPr>
          <p:cNvSpPr/>
          <p:nvPr/>
        </p:nvSpPr>
        <p:spPr>
          <a:xfrm>
            <a:off x="7182904" y="5677783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總部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1EB36B8-01A2-6448-02A4-FC8D57693116}"/>
              </a:ext>
            </a:extLst>
          </p:cNvPr>
          <p:cNvSpPr/>
          <p:nvPr/>
        </p:nvSpPr>
        <p:spPr>
          <a:xfrm>
            <a:off x="9658975" y="5677784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客戶</a:t>
            </a: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A0504F74-F7BD-6B0A-6994-723B1EFADF24}"/>
              </a:ext>
            </a:extLst>
          </p:cNvPr>
          <p:cNvSpPr/>
          <p:nvPr/>
        </p:nvSpPr>
        <p:spPr>
          <a:xfrm>
            <a:off x="1334388" y="3586788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7C239DE1-A678-C310-EFB4-CE2D05D6688A}"/>
              </a:ext>
            </a:extLst>
          </p:cNvPr>
          <p:cNvSpPr/>
          <p:nvPr/>
        </p:nvSpPr>
        <p:spPr>
          <a:xfrm>
            <a:off x="5720319" y="4086517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1A7315C8-9A54-B24D-77DF-AAF880D0D1C5}"/>
              </a:ext>
            </a:extLst>
          </p:cNvPr>
          <p:cNvSpPr/>
          <p:nvPr/>
        </p:nvSpPr>
        <p:spPr>
          <a:xfrm>
            <a:off x="1334388" y="4751052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9E6658AB-8BEB-90E8-4C1C-56AF4D07879D}"/>
              </a:ext>
            </a:extLst>
          </p:cNvPr>
          <p:cNvSpPr/>
          <p:nvPr/>
        </p:nvSpPr>
        <p:spPr>
          <a:xfrm>
            <a:off x="8374266" y="4235373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3A1A8AFC-3194-F667-19FD-3C8F1E701305}"/>
              </a:ext>
            </a:extLst>
          </p:cNvPr>
          <p:cNvSpPr/>
          <p:nvPr/>
        </p:nvSpPr>
        <p:spPr>
          <a:xfrm>
            <a:off x="2496876" y="3586787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41E775F6-2C7A-60BF-1222-A73A1996D5A4}"/>
              </a:ext>
            </a:extLst>
          </p:cNvPr>
          <p:cNvSpPr/>
          <p:nvPr/>
        </p:nvSpPr>
        <p:spPr>
          <a:xfrm>
            <a:off x="2512829" y="4740419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CE3258D1-4D0D-0A77-3C95-196E3EDAFDEE}"/>
              </a:ext>
            </a:extLst>
          </p:cNvPr>
          <p:cNvSpPr/>
          <p:nvPr/>
        </p:nvSpPr>
        <p:spPr>
          <a:xfrm>
            <a:off x="3600007" y="355488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07F67094-4A60-D1ED-D800-F7219B67636C}"/>
              </a:ext>
            </a:extLst>
          </p:cNvPr>
          <p:cNvSpPr/>
          <p:nvPr/>
        </p:nvSpPr>
        <p:spPr>
          <a:xfrm>
            <a:off x="3620382" y="4740418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111B85BA-A37D-4503-52C0-6663F449BF1A}"/>
              </a:ext>
            </a:extLst>
          </p:cNvPr>
          <p:cNvSpPr/>
          <p:nvPr/>
        </p:nvSpPr>
        <p:spPr>
          <a:xfrm>
            <a:off x="4719977" y="4086517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107170FA-C989-4514-B13D-D1894B7B9D77}"/>
              </a:ext>
            </a:extLst>
          </p:cNvPr>
          <p:cNvSpPr/>
          <p:nvPr/>
        </p:nvSpPr>
        <p:spPr>
          <a:xfrm>
            <a:off x="7086595" y="3655900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E5E9488B-4F8B-64B4-022B-6BC2F831C3BB}"/>
              </a:ext>
            </a:extLst>
          </p:cNvPr>
          <p:cNvSpPr/>
          <p:nvPr/>
        </p:nvSpPr>
        <p:spPr>
          <a:xfrm>
            <a:off x="7106970" y="484142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F2CEB164-0F71-EF3E-73BB-46A336E23409}"/>
              </a:ext>
            </a:extLst>
          </p:cNvPr>
          <p:cNvSpPr/>
          <p:nvPr/>
        </p:nvSpPr>
        <p:spPr>
          <a:xfrm>
            <a:off x="10099401" y="3655900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260189B8-01E2-85B6-C466-2EB2FD4D0C10}"/>
              </a:ext>
            </a:extLst>
          </p:cNvPr>
          <p:cNvSpPr/>
          <p:nvPr/>
        </p:nvSpPr>
        <p:spPr>
          <a:xfrm>
            <a:off x="10119776" y="484142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5" name="接點: 肘形 24">
            <a:extLst>
              <a:ext uri="{FF2B5EF4-FFF2-40B4-BE49-F238E27FC236}">
                <a16:creationId xmlns:a16="http://schemas.microsoft.com/office/drawing/2014/main" id="{0CB4C6A8-7BEE-373D-B2AB-81ADCF73A421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 flipV="1">
            <a:off x="2206254" y="3927029"/>
            <a:ext cx="29062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接點: 肘形 25">
            <a:extLst>
              <a:ext uri="{FF2B5EF4-FFF2-40B4-BE49-F238E27FC236}">
                <a16:creationId xmlns:a16="http://schemas.microsoft.com/office/drawing/2014/main" id="{7310A104-B379-C569-9D51-70B69A743B96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flipV="1">
            <a:off x="2206254" y="5080661"/>
            <a:ext cx="306575" cy="106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id="{24AC3DA8-E618-BA35-0CA6-07DEEC908917}"/>
              </a:ext>
            </a:extLst>
          </p:cNvPr>
          <p:cNvCxnSpPr>
            <a:stCxn id="16" idx="3"/>
            <a:endCxn id="18" idx="1"/>
          </p:cNvCxnSpPr>
          <p:nvPr/>
        </p:nvCxnSpPr>
        <p:spPr>
          <a:xfrm flipV="1">
            <a:off x="3368742" y="3895131"/>
            <a:ext cx="231265" cy="318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4515048B-A058-6CF0-8280-1079BAFBCCB6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3384695" y="5080660"/>
            <a:ext cx="235687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接點: 肘形 28">
            <a:extLst>
              <a:ext uri="{FF2B5EF4-FFF2-40B4-BE49-F238E27FC236}">
                <a16:creationId xmlns:a16="http://schemas.microsoft.com/office/drawing/2014/main" id="{25916CF6-F2C1-D82D-E9BC-1F7B4827B78E}"/>
              </a:ext>
            </a:extLst>
          </p:cNvPr>
          <p:cNvCxnSpPr>
            <a:stCxn id="20" idx="1"/>
            <a:endCxn id="18" idx="3"/>
          </p:cNvCxnSpPr>
          <p:nvPr/>
        </p:nvCxnSpPr>
        <p:spPr>
          <a:xfrm rot="10800000">
            <a:off x="4471873" y="3895131"/>
            <a:ext cx="248104" cy="5316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接點: 肘形 29">
            <a:extLst>
              <a:ext uri="{FF2B5EF4-FFF2-40B4-BE49-F238E27FC236}">
                <a16:creationId xmlns:a16="http://schemas.microsoft.com/office/drawing/2014/main" id="{9178ADD4-B1ED-18E6-FBDF-9F6DA6B7805B}"/>
              </a:ext>
            </a:extLst>
          </p:cNvPr>
          <p:cNvCxnSpPr>
            <a:stCxn id="19" idx="3"/>
          </p:cNvCxnSpPr>
          <p:nvPr/>
        </p:nvCxnSpPr>
        <p:spPr>
          <a:xfrm flipV="1">
            <a:off x="4492248" y="4426760"/>
            <a:ext cx="90385" cy="6539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2D461B97-4957-E858-45C5-9B180DB9A02E}"/>
              </a:ext>
            </a:extLst>
          </p:cNvPr>
          <p:cNvCxnSpPr>
            <a:stCxn id="20" idx="3"/>
            <a:endCxn id="13" idx="1"/>
          </p:cNvCxnSpPr>
          <p:nvPr/>
        </p:nvCxnSpPr>
        <p:spPr>
          <a:xfrm>
            <a:off x="5591843" y="4426759"/>
            <a:ext cx="128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接點: 肘形 31">
            <a:extLst>
              <a:ext uri="{FF2B5EF4-FFF2-40B4-BE49-F238E27FC236}">
                <a16:creationId xmlns:a16="http://schemas.microsoft.com/office/drawing/2014/main" id="{0D82C5A7-87D4-2160-1563-61062B1E6835}"/>
              </a:ext>
            </a:extLst>
          </p:cNvPr>
          <p:cNvCxnSpPr>
            <a:stCxn id="13" idx="3"/>
            <a:endCxn id="21" idx="1"/>
          </p:cNvCxnSpPr>
          <p:nvPr/>
        </p:nvCxnSpPr>
        <p:spPr>
          <a:xfrm flipV="1">
            <a:off x="6592185" y="3996142"/>
            <a:ext cx="494410" cy="4306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接點: 肘形 32">
            <a:extLst>
              <a:ext uri="{FF2B5EF4-FFF2-40B4-BE49-F238E27FC236}">
                <a16:creationId xmlns:a16="http://schemas.microsoft.com/office/drawing/2014/main" id="{2BE8F585-41BC-0895-DD73-87E56589930C}"/>
              </a:ext>
            </a:extLst>
          </p:cNvPr>
          <p:cNvCxnSpPr>
            <a:cxnSpLocks/>
            <a:stCxn id="13" idx="3"/>
            <a:endCxn id="22" idx="1"/>
          </p:cNvCxnSpPr>
          <p:nvPr/>
        </p:nvCxnSpPr>
        <p:spPr>
          <a:xfrm>
            <a:off x="6592185" y="4426759"/>
            <a:ext cx="514785" cy="75491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接點: 肘形 33">
            <a:extLst>
              <a:ext uri="{FF2B5EF4-FFF2-40B4-BE49-F238E27FC236}">
                <a16:creationId xmlns:a16="http://schemas.microsoft.com/office/drawing/2014/main" id="{5AC4FB6D-3087-0BED-8B28-F055E8BD5050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52918" y="4497199"/>
            <a:ext cx="837315" cy="3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id="{894D9A75-ABD9-C1EF-2DF1-40A0E16D2D9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54855" y="4555677"/>
            <a:ext cx="837315" cy="3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接點: 肘形 35">
            <a:extLst>
              <a:ext uri="{FF2B5EF4-FFF2-40B4-BE49-F238E27FC236}">
                <a16:creationId xmlns:a16="http://schemas.microsoft.com/office/drawing/2014/main" id="{5E7236E4-3C89-BF51-4FCA-FC56DA8CF0AE}"/>
              </a:ext>
            </a:extLst>
          </p:cNvPr>
          <p:cNvCxnSpPr>
            <a:cxnSpLocks/>
            <a:stCxn id="15" idx="1"/>
            <a:endCxn id="21" idx="3"/>
          </p:cNvCxnSpPr>
          <p:nvPr/>
        </p:nvCxnSpPr>
        <p:spPr>
          <a:xfrm rot="10800000">
            <a:off x="7958462" y="3996143"/>
            <a:ext cx="415805" cy="5794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接點: 肘形 36">
            <a:extLst>
              <a:ext uri="{FF2B5EF4-FFF2-40B4-BE49-F238E27FC236}">
                <a16:creationId xmlns:a16="http://schemas.microsoft.com/office/drawing/2014/main" id="{75E266E5-B18E-EB52-75FD-9C7CE7BBC957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7978836" y="4575615"/>
            <a:ext cx="183007" cy="60605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接點: 肘形 37">
            <a:extLst>
              <a:ext uri="{FF2B5EF4-FFF2-40B4-BE49-F238E27FC236}">
                <a16:creationId xmlns:a16="http://schemas.microsoft.com/office/drawing/2014/main" id="{3A12FF52-9B2E-09E7-9794-D81085327579}"/>
              </a:ext>
            </a:extLst>
          </p:cNvPr>
          <p:cNvCxnSpPr>
            <a:cxnSpLocks/>
            <a:stCxn id="15" idx="3"/>
            <a:endCxn id="23" idx="1"/>
          </p:cNvCxnSpPr>
          <p:nvPr/>
        </p:nvCxnSpPr>
        <p:spPr>
          <a:xfrm flipV="1">
            <a:off x="9246132" y="3996142"/>
            <a:ext cx="853269" cy="5794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接點: 肘形 38">
            <a:extLst>
              <a:ext uri="{FF2B5EF4-FFF2-40B4-BE49-F238E27FC236}">
                <a16:creationId xmlns:a16="http://schemas.microsoft.com/office/drawing/2014/main" id="{FBF84B78-9900-7774-645A-1AB1B5FA2185}"/>
              </a:ext>
            </a:extLst>
          </p:cNvPr>
          <p:cNvCxnSpPr>
            <a:cxnSpLocks/>
            <a:stCxn id="15" idx="3"/>
            <a:endCxn id="24" idx="1"/>
          </p:cNvCxnSpPr>
          <p:nvPr/>
        </p:nvCxnSpPr>
        <p:spPr>
          <a:xfrm>
            <a:off x="9246132" y="4575615"/>
            <a:ext cx="873644" cy="6060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72D2AFCF-45A2-D197-F808-55337AACCADA}"/>
              </a:ext>
            </a:extLst>
          </p:cNvPr>
          <p:cNvSpPr/>
          <p:nvPr/>
        </p:nvSpPr>
        <p:spPr>
          <a:xfrm>
            <a:off x="2473729" y="2407533"/>
            <a:ext cx="871866" cy="68048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8C97E90B-B459-7A67-D349-14420D89C4FA}"/>
              </a:ext>
            </a:extLst>
          </p:cNvPr>
          <p:cNvSpPr/>
          <p:nvPr/>
        </p:nvSpPr>
        <p:spPr>
          <a:xfrm>
            <a:off x="1357407" y="2395469"/>
            <a:ext cx="871866" cy="680484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D771984F-B279-836E-62CF-EA6A5ABE1CBC}"/>
              </a:ext>
            </a:extLst>
          </p:cNvPr>
          <p:cNvSpPr/>
          <p:nvPr/>
        </p:nvSpPr>
        <p:spPr>
          <a:xfrm>
            <a:off x="1871087" y="1324689"/>
            <a:ext cx="871866" cy="68048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28985296-7831-E357-C00C-6352BF97E246}"/>
              </a:ext>
            </a:extLst>
          </p:cNvPr>
          <p:cNvSpPr/>
          <p:nvPr/>
        </p:nvSpPr>
        <p:spPr>
          <a:xfrm>
            <a:off x="5738929" y="2434832"/>
            <a:ext cx="871866" cy="68048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4" name="箭號: 向右 43">
            <a:extLst>
              <a:ext uri="{FF2B5EF4-FFF2-40B4-BE49-F238E27FC236}">
                <a16:creationId xmlns:a16="http://schemas.microsoft.com/office/drawing/2014/main" id="{7D0F5EE3-C1BC-E9F9-338E-796C5260258A}"/>
              </a:ext>
            </a:extLst>
          </p:cNvPr>
          <p:cNvSpPr/>
          <p:nvPr/>
        </p:nvSpPr>
        <p:spPr>
          <a:xfrm>
            <a:off x="4622607" y="2422768"/>
            <a:ext cx="871866" cy="680484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5" name="箭號: 向右 44">
            <a:extLst>
              <a:ext uri="{FF2B5EF4-FFF2-40B4-BE49-F238E27FC236}">
                <a16:creationId xmlns:a16="http://schemas.microsoft.com/office/drawing/2014/main" id="{51FD833D-A0D8-A134-ABBA-22FA4F337C50}"/>
              </a:ext>
            </a:extLst>
          </p:cNvPr>
          <p:cNvSpPr/>
          <p:nvPr/>
        </p:nvSpPr>
        <p:spPr>
          <a:xfrm>
            <a:off x="8263033" y="2434832"/>
            <a:ext cx="871866" cy="68048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P4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46" name="接點: 肘形 45">
            <a:extLst>
              <a:ext uri="{FF2B5EF4-FFF2-40B4-BE49-F238E27FC236}">
                <a16:creationId xmlns:a16="http://schemas.microsoft.com/office/drawing/2014/main" id="{C811F21F-2326-9ABA-AC3D-9050573C152D}"/>
              </a:ext>
            </a:extLst>
          </p:cNvPr>
          <p:cNvCxnSpPr>
            <a:cxnSpLocks/>
          </p:cNvCxnSpPr>
          <p:nvPr/>
        </p:nvCxnSpPr>
        <p:spPr>
          <a:xfrm rot="16200000" flipH="1">
            <a:off x="7898605" y="3636135"/>
            <a:ext cx="1400496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接點: 肘形 46">
            <a:extLst>
              <a:ext uri="{FF2B5EF4-FFF2-40B4-BE49-F238E27FC236}">
                <a16:creationId xmlns:a16="http://schemas.microsoft.com/office/drawing/2014/main" id="{F51EA4CB-8187-B9AE-FAB2-D77898DEF0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77181" y="3576160"/>
            <a:ext cx="1270577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id="{C0C418A7-9A75-71AB-7F69-B1FCBE866A80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99028" y="3558643"/>
            <a:ext cx="1270577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接點: 肘形 48">
            <a:extLst>
              <a:ext uri="{FF2B5EF4-FFF2-40B4-BE49-F238E27FC236}">
                <a16:creationId xmlns:a16="http://schemas.microsoft.com/office/drawing/2014/main" id="{AB31B805-784D-6DA2-38EB-67C0C9ACB83B}"/>
              </a:ext>
            </a:extLst>
          </p:cNvPr>
          <p:cNvCxnSpPr>
            <a:cxnSpLocks/>
          </p:cNvCxnSpPr>
          <p:nvPr/>
        </p:nvCxnSpPr>
        <p:spPr>
          <a:xfrm rot="5400000">
            <a:off x="1252208" y="3317843"/>
            <a:ext cx="828479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接點: 肘形 49">
            <a:extLst>
              <a:ext uri="{FF2B5EF4-FFF2-40B4-BE49-F238E27FC236}">
                <a16:creationId xmlns:a16="http://schemas.microsoft.com/office/drawing/2014/main" id="{8FF2FEFB-4475-6B5F-791C-826715823C27}"/>
              </a:ext>
            </a:extLst>
          </p:cNvPr>
          <p:cNvCxnSpPr>
            <a:cxnSpLocks/>
          </p:cNvCxnSpPr>
          <p:nvPr/>
        </p:nvCxnSpPr>
        <p:spPr>
          <a:xfrm rot="5400000">
            <a:off x="2349264" y="3331369"/>
            <a:ext cx="828479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箭號: 向右 50">
            <a:extLst>
              <a:ext uri="{FF2B5EF4-FFF2-40B4-BE49-F238E27FC236}">
                <a16:creationId xmlns:a16="http://schemas.microsoft.com/office/drawing/2014/main" id="{06791BF9-ACB1-72B1-E372-07AF58B413E1}"/>
              </a:ext>
            </a:extLst>
          </p:cNvPr>
          <p:cNvSpPr/>
          <p:nvPr/>
        </p:nvSpPr>
        <p:spPr>
          <a:xfrm>
            <a:off x="3632917" y="2407533"/>
            <a:ext cx="871866" cy="68048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2" name="箭號: 向右 51">
            <a:extLst>
              <a:ext uri="{FF2B5EF4-FFF2-40B4-BE49-F238E27FC236}">
                <a16:creationId xmlns:a16="http://schemas.microsoft.com/office/drawing/2014/main" id="{4F4350DA-1323-DCCD-E701-98091DD32074}"/>
              </a:ext>
            </a:extLst>
          </p:cNvPr>
          <p:cNvSpPr/>
          <p:nvPr/>
        </p:nvSpPr>
        <p:spPr>
          <a:xfrm>
            <a:off x="4592103" y="1413908"/>
            <a:ext cx="871866" cy="68048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3" name="箭號: 向右 52">
            <a:extLst>
              <a:ext uri="{FF2B5EF4-FFF2-40B4-BE49-F238E27FC236}">
                <a16:creationId xmlns:a16="http://schemas.microsoft.com/office/drawing/2014/main" id="{6BB87275-E842-B075-CC84-89B493F0AFA4}"/>
              </a:ext>
            </a:extLst>
          </p:cNvPr>
          <p:cNvSpPr/>
          <p:nvPr/>
        </p:nvSpPr>
        <p:spPr>
          <a:xfrm>
            <a:off x="7044815" y="2407533"/>
            <a:ext cx="871866" cy="68048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4" name="箭號: 向右 53">
            <a:extLst>
              <a:ext uri="{FF2B5EF4-FFF2-40B4-BE49-F238E27FC236}">
                <a16:creationId xmlns:a16="http://schemas.microsoft.com/office/drawing/2014/main" id="{593F1128-F047-C2EC-6208-81FEC9C78C78}"/>
              </a:ext>
            </a:extLst>
          </p:cNvPr>
          <p:cNvSpPr/>
          <p:nvPr/>
        </p:nvSpPr>
        <p:spPr>
          <a:xfrm>
            <a:off x="7599240" y="1413908"/>
            <a:ext cx="871866" cy="68048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P1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5" name="接點: 肘形 54">
            <a:extLst>
              <a:ext uri="{FF2B5EF4-FFF2-40B4-BE49-F238E27FC236}">
                <a16:creationId xmlns:a16="http://schemas.microsoft.com/office/drawing/2014/main" id="{24035528-B6AB-4728-7B14-ED551605E1B7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8471106" y="1754150"/>
            <a:ext cx="180000" cy="78411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接點: 肘形 55">
            <a:extLst>
              <a:ext uri="{FF2B5EF4-FFF2-40B4-BE49-F238E27FC236}">
                <a16:creationId xmlns:a16="http://schemas.microsoft.com/office/drawing/2014/main" id="{5ADEF6AF-4211-7B33-DCA6-41604D20FEF2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7346844" y="1754149"/>
            <a:ext cx="252397" cy="78411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接點: 肘形 56">
            <a:extLst>
              <a:ext uri="{FF2B5EF4-FFF2-40B4-BE49-F238E27FC236}">
                <a16:creationId xmlns:a16="http://schemas.microsoft.com/office/drawing/2014/main" id="{3474E9CB-65F5-DC5E-1EB2-7DC260B47985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89513" y="3358369"/>
            <a:ext cx="837315" cy="3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接點: 肘形 57">
            <a:extLst>
              <a:ext uri="{FF2B5EF4-FFF2-40B4-BE49-F238E27FC236}">
                <a16:creationId xmlns:a16="http://schemas.microsoft.com/office/drawing/2014/main" id="{9F003E9A-B050-DEDD-AE4B-EB40697B991E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5463969" y="1754150"/>
            <a:ext cx="554038" cy="784112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14449E3D-479B-44EA-BF66-D361C93BDC4D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4026199" y="1754149"/>
            <a:ext cx="565905" cy="68048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ADC8C1ED-14E9-8E8E-660C-86DCC9CBBA90}"/>
              </a:ext>
            </a:extLst>
          </p:cNvPr>
          <p:cNvCxnSpPr/>
          <p:nvPr/>
        </p:nvCxnSpPr>
        <p:spPr>
          <a:xfrm>
            <a:off x="4924228" y="2006673"/>
            <a:ext cx="9284" cy="5545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接點: 肘形 60">
            <a:extLst>
              <a:ext uri="{FF2B5EF4-FFF2-40B4-BE49-F238E27FC236}">
                <a16:creationId xmlns:a16="http://schemas.microsoft.com/office/drawing/2014/main" id="{58F7923A-5D5A-7FC0-FCD6-87255A59B7A9}"/>
              </a:ext>
            </a:extLst>
          </p:cNvPr>
          <p:cNvCxnSpPr>
            <a:cxnSpLocks/>
          </p:cNvCxnSpPr>
          <p:nvPr/>
        </p:nvCxnSpPr>
        <p:spPr>
          <a:xfrm rot="5400000">
            <a:off x="3495689" y="3262820"/>
            <a:ext cx="774844" cy="7904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接點: 肘形 61">
            <a:extLst>
              <a:ext uri="{FF2B5EF4-FFF2-40B4-BE49-F238E27FC236}">
                <a16:creationId xmlns:a16="http://schemas.microsoft.com/office/drawing/2014/main" id="{0B15689A-6479-9F4E-1069-09582FB8B5BF}"/>
              </a:ext>
            </a:extLst>
          </p:cNvPr>
          <p:cNvCxnSpPr>
            <a:cxnSpLocks/>
            <a:stCxn id="42" idx="1"/>
          </p:cNvCxnSpPr>
          <p:nvPr/>
        </p:nvCxnSpPr>
        <p:spPr>
          <a:xfrm rot="10800000" flipV="1">
            <a:off x="1648037" y="1664930"/>
            <a:ext cx="223051" cy="85505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接點: 肘形 62">
            <a:extLst>
              <a:ext uri="{FF2B5EF4-FFF2-40B4-BE49-F238E27FC236}">
                <a16:creationId xmlns:a16="http://schemas.microsoft.com/office/drawing/2014/main" id="{A429DB19-E26A-E6F3-E5A8-47552EBEAE15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2742953" y="1664931"/>
            <a:ext cx="327125" cy="71313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EAD38895-5914-EDEA-6882-2C0D8BDC9897}"/>
              </a:ext>
            </a:extLst>
          </p:cNvPr>
          <p:cNvSpPr/>
          <p:nvPr/>
        </p:nvSpPr>
        <p:spPr>
          <a:xfrm>
            <a:off x="9812258" y="725805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維護服務效率高</a:t>
            </a:r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id="{3B288AA8-368C-A9BC-0F3B-B78D320AFA61}"/>
              </a:ext>
            </a:extLst>
          </p:cNvPr>
          <p:cNvSpPr/>
          <p:nvPr/>
        </p:nvSpPr>
        <p:spPr>
          <a:xfrm>
            <a:off x="4641987" y="4102748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5E34D659-D6D6-5F27-97B2-80BE6348AEC0}"/>
              </a:ext>
            </a:extLst>
          </p:cNvPr>
          <p:cNvSpPr/>
          <p:nvPr/>
        </p:nvSpPr>
        <p:spPr>
          <a:xfrm>
            <a:off x="4624434" y="2451524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F8749AC3-6DE8-E7E3-C65D-1A29A40F4F3D}"/>
              </a:ext>
            </a:extLst>
          </p:cNvPr>
          <p:cNvSpPr/>
          <p:nvPr/>
        </p:nvSpPr>
        <p:spPr>
          <a:xfrm>
            <a:off x="4571875" y="1413907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id="{47F28F7A-AD83-D5F0-ABA6-2649F09212FE}"/>
              </a:ext>
            </a:extLst>
          </p:cNvPr>
          <p:cNvSpPr/>
          <p:nvPr/>
        </p:nvSpPr>
        <p:spPr>
          <a:xfrm>
            <a:off x="7584556" y="1430139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: 圓角 78">
            <a:extLst>
              <a:ext uri="{FF2B5EF4-FFF2-40B4-BE49-F238E27FC236}">
                <a16:creationId xmlns:a16="http://schemas.microsoft.com/office/drawing/2014/main" id="{EABAAFEC-A76E-333E-8757-1783B8F37B0F}"/>
              </a:ext>
            </a:extLst>
          </p:cNvPr>
          <p:cNvSpPr/>
          <p:nvPr/>
        </p:nvSpPr>
        <p:spPr>
          <a:xfrm>
            <a:off x="6012470" y="1294966"/>
            <a:ext cx="1295700" cy="45334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改善</a:t>
            </a:r>
            <a:r>
              <a:rPr lang="en-US" altLang="zh-TW" sz="1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SCOR</a:t>
            </a:r>
          </a:p>
          <a:p>
            <a:pPr algn="ctr"/>
            <a:r>
              <a:rPr lang="en-US" altLang="zh-TW" sz="1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L2</a:t>
            </a:r>
            <a:r>
              <a:rPr lang="zh-TW" altLang="en-US" sz="1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績效表現</a:t>
            </a:r>
          </a:p>
        </p:txBody>
      </p:sp>
      <p:cxnSp>
        <p:nvCxnSpPr>
          <p:cNvPr id="84" name="接點: 肘形 83">
            <a:extLst>
              <a:ext uri="{FF2B5EF4-FFF2-40B4-BE49-F238E27FC236}">
                <a16:creationId xmlns:a16="http://schemas.microsoft.com/office/drawing/2014/main" id="{DC3F7D3E-C494-4531-911F-4C8F4272FC8F}"/>
              </a:ext>
            </a:extLst>
          </p:cNvPr>
          <p:cNvCxnSpPr>
            <a:cxnSpLocks/>
            <a:stCxn id="70" idx="6"/>
            <a:endCxn id="79" idx="1"/>
          </p:cNvCxnSpPr>
          <p:nvPr/>
        </p:nvCxnSpPr>
        <p:spPr>
          <a:xfrm flipV="1">
            <a:off x="5338685" y="1521639"/>
            <a:ext cx="673785" cy="232368"/>
          </a:xfrm>
          <a:prstGeom prst="bentConnector3">
            <a:avLst>
              <a:gd name="adj1" fmla="val 48766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接點: 肘形 99">
            <a:extLst>
              <a:ext uri="{FF2B5EF4-FFF2-40B4-BE49-F238E27FC236}">
                <a16:creationId xmlns:a16="http://schemas.microsoft.com/office/drawing/2014/main" id="{6C5D3FE7-53D7-E2FF-E707-3C0B4B492CDA}"/>
              </a:ext>
            </a:extLst>
          </p:cNvPr>
          <p:cNvCxnSpPr>
            <a:cxnSpLocks/>
            <a:stCxn id="44" idx="3"/>
            <a:endCxn id="79" idx="1"/>
          </p:cNvCxnSpPr>
          <p:nvPr/>
        </p:nvCxnSpPr>
        <p:spPr>
          <a:xfrm flipV="1">
            <a:off x="5494473" y="1521639"/>
            <a:ext cx="517997" cy="1241371"/>
          </a:xfrm>
          <a:prstGeom prst="bentConnector3">
            <a:avLst>
              <a:gd name="adj1" fmla="val 32347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接點: 肘形 120">
            <a:extLst>
              <a:ext uri="{FF2B5EF4-FFF2-40B4-BE49-F238E27FC236}">
                <a16:creationId xmlns:a16="http://schemas.microsoft.com/office/drawing/2014/main" id="{7E69F2B7-A5A1-39D8-8C69-8E4DE7AE652B}"/>
              </a:ext>
            </a:extLst>
          </p:cNvPr>
          <p:cNvCxnSpPr>
            <a:cxnSpLocks/>
            <a:stCxn id="54" idx="1"/>
            <a:endCxn id="79" idx="3"/>
          </p:cNvCxnSpPr>
          <p:nvPr/>
        </p:nvCxnSpPr>
        <p:spPr>
          <a:xfrm rot="10800000">
            <a:off x="7308170" y="1521640"/>
            <a:ext cx="291070" cy="232511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接點: 肘形 124">
            <a:extLst>
              <a:ext uri="{FF2B5EF4-FFF2-40B4-BE49-F238E27FC236}">
                <a16:creationId xmlns:a16="http://schemas.microsoft.com/office/drawing/2014/main" id="{52F088A6-E196-230B-5721-BDE4C41114A9}"/>
              </a:ext>
            </a:extLst>
          </p:cNvPr>
          <p:cNvCxnSpPr>
            <a:cxnSpLocks/>
            <a:stCxn id="67" idx="0"/>
          </p:cNvCxnSpPr>
          <p:nvPr/>
        </p:nvCxnSpPr>
        <p:spPr>
          <a:xfrm rot="5400000" flipH="1" flipV="1">
            <a:off x="4663250" y="3109918"/>
            <a:ext cx="1354972" cy="630688"/>
          </a:xfrm>
          <a:prstGeom prst="bentConnector3">
            <a:avLst>
              <a:gd name="adj1" fmla="val -1534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橢圓 3">
            <a:extLst>
              <a:ext uri="{FF2B5EF4-FFF2-40B4-BE49-F238E27FC236}">
                <a16:creationId xmlns:a16="http://schemas.microsoft.com/office/drawing/2014/main" id="{A0858D0F-2D6D-3ED4-AB2A-5A3DD7F86680}"/>
              </a:ext>
            </a:extLst>
          </p:cNvPr>
          <p:cNvSpPr/>
          <p:nvPr/>
        </p:nvSpPr>
        <p:spPr>
          <a:xfrm>
            <a:off x="5723580" y="4102748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22EAE0E1-8E11-5776-49AC-DDC885558E71}"/>
              </a:ext>
            </a:extLst>
          </p:cNvPr>
          <p:cNvSpPr/>
          <p:nvPr/>
        </p:nvSpPr>
        <p:spPr>
          <a:xfrm>
            <a:off x="5723368" y="2472331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9623DECC-9871-AFC8-9B1F-F64E8A8243C8}"/>
              </a:ext>
            </a:extLst>
          </p:cNvPr>
          <p:cNvSpPr/>
          <p:nvPr/>
        </p:nvSpPr>
        <p:spPr>
          <a:xfrm>
            <a:off x="8323935" y="4211449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橢圓 72">
            <a:extLst>
              <a:ext uri="{FF2B5EF4-FFF2-40B4-BE49-F238E27FC236}">
                <a16:creationId xmlns:a16="http://schemas.microsoft.com/office/drawing/2014/main" id="{1129F83D-02BE-7148-04EF-4BC1BA42F797}"/>
              </a:ext>
            </a:extLst>
          </p:cNvPr>
          <p:cNvSpPr/>
          <p:nvPr/>
        </p:nvSpPr>
        <p:spPr>
          <a:xfrm>
            <a:off x="7008363" y="2413478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橢圓 73">
            <a:extLst>
              <a:ext uri="{FF2B5EF4-FFF2-40B4-BE49-F238E27FC236}">
                <a16:creationId xmlns:a16="http://schemas.microsoft.com/office/drawing/2014/main" id="{B454A440-6E56-10A4-EAC3-C17B101179B6}"/>
              </a:ext>
            </a:extLst>
          </p:cNvPr>
          <p:cNvSpPr/>
          <p:nvPr/>
        </p:nvSpPr>
        <p:spPr>
          <a:xfrm>
            <a:off x="8246033" y="2451912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橢圓 74">
            <a:extLst>
              <a:ext uri="{FF2B5EF4-FFF2-40B4-BE49-F238E27FC236}">
                <a16:creationId xmlns:a16="http://schemas.microsoft.com/office/drawing/2014/main" id="{A7D7BFB7-989E-6165-C4C1-354C6E9E6477}"/>
              </a:ext>
            </a:extLst>
          </p:cNvPr>
          <p:cNvSpPr/>
          <p:nvPr/>
        </p:nvSpPr>
        <p:spPr>
          <a:xfrm>
            <a:off x="7099031" y="4851331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6" name="接點: 肘形 75">
            <a:extLst>
              <a:ext uri="{FF2B5EF4-FFF2-40B4-BE49-F238E27FC236}">
                <a16:creationId xmlns:a16="http://schemas.microsoft.com/office/drawing/2014/main" id="{809952FD-D2CA-AE93-A27F-1683D5E8DC52}"/>
              </a:ext>
            </a:extLst>
          </p:cNvPr>
          <p:cNvCxnSpPr>
            <a:cxnSpLocks/>
            <a:stCxn id="64" idx="6"/>
            <a:endCxn id="79" idx="2"/>
          </p:cNvCxnSpPr>
          <p:nvPr/>
        </p:nvCxnSpPr>
        <p:spPr>
          <a:xfrm flipV="1">
            <a:off x="6490178" y="1748312"/>
            <a:ext cx="170142" cy="1064119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接點: 肘形 80">
            <a:extLst>
              <a:ext uri="{FF2B5EF4-FFF2-40B4-BE49-F238E27FC236}">
                <a16:creationId xmlns:a16="http://schemas.microsoft.com/office/drawing/2014/main" id="{6826F464-3D42-3B0A-A0BC-50B1A10415E1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6592185" y="2643991"/>
            <a:ext cx="72252" cy="1782768"/>
          </a:xfrm>
          <a:prstGeom prst="bentConnector2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接點: 肘形 85">
            <a:extLst>
              <a:ext uri="{FF2B5EF4-FFF2-40B4-BE49-F238E27FC236}">
                <a16:creationId xmlns:a16="http://schemas.microsoft.com/office/drawing/2014/main" id="{F8F5C8BD-7981-6DFC-D642-C3DB4C356506}"/>
              </a:ext>
            </a:extLst>
          </p:cNvPr>
          <p:cNvCxnSpPr>
            <a:cxnSpLocks/>
            <a:stCxn id="75" idx="2"/>
          </p:cNvCxnSpPr>
          <p:nvPr/>
        </p:nvCxnSpPr>
        <p:spPr>
          <a:xfrm rot="10800000">
            <a:off x="6669805" y="4371449"/>
            <a:ext cx="429226" cy="819982"/>
          </a:xfrm>
          <a:prstGeom prst="bentConnector2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接點: 肘形 88">
            <a:extLst>
              <a:ext uri="{FF2B5EF4-FFF2-40B4-BE49-F238E27FC236}">
                <a16:creationId xmlns:a16="http://schemas.microsoft.com/office/drawing/2014/main" id="{2A94F953-0378-355A-4194-0549E585AE25}"/>
              </a:ext>
            </a:extLst>
          </p:cNvPr>
          <p:cNvCxnSpPr>
            <a:cxnSpLocks/>
            <a:stCxn id="68" idx="2"/>
          </p:cNvCxnSpPr>
          <p:nvPr/>
        </p:nvCxnSpPr>
        <p:spPr>
          <a:xfrm rot="10800000" flipV="1">
            <a:off x="6670789" y="4551548"/>
            <a:ext cx="1653146" cy="1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接點: 肘形 91">
            <a:extLst>
              <a:ext uri="{FF2B5EF4-FFF2-40B4-BE49-F238E27FC236}">
                <a16:creationId xmlns:a16="http://schemas.microsoft.com/office/drawing/2014/main" id="{C785B513-22E3-2EC6-6DF2-C8C3D84002C5}"/>
              </a:ext>
            </a:extLst>
          </p:cNvPr>
          <p:cNvCxnSpPr>
            <a:cxnSpLocks/>
            <a:stCxn id="74" idx="0"/>
          </p:cNvCxnSpPr>
          <p:nvPr/>
        </p:nvCxnSpPr>
        <p:spPr>
          <a:xfrm rot="16200000" flipV="1">
            <a:off x="7571785" y="1394258"/>
            <a:ext cx="163629" cy="1951679"/>
          </a:xfrm>
          <a:prstGeom prst="bentConnector2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接點: 肘形 93">
            <a:extLst>
              <a:ext uri="{FF2B5EF4-FFF2-40B4-BE49-F238E27FC236}">
                <a16:creationId xmlns:a16="http://schemas.microsoft.com/office/drawing/2014/main" id="{442B58E8-2E83-85E7-E819-0CDF07A6E013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7336973" y="2343077"/>
            <a:ext cx="125197" cy="15607"/>
          </a:xfrm>
          <a:prstGeom prst="bentConnector3">
            <a:avLst>
              <a:gd name="adj1" fmla="val -3117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接點: 肘形 101">
            <a:extLst>
              <a:ext uri="{FF2B5EF4-FFF2-40B4-BE49-F238E27FC236}">
                <a16:creationId xmlns:a16="http://schemas.microsoft.com/office/drawing/2014/main" id="{2458BEAF-F69A-9784-4138-BA0F9DF292FB}"/>
              </a:ext>
            </a:extLst>
          </p:cNvPr>
          <p:cNvCxnSpPr>
            <a:cxnSpLocks/>
            <a:stCxn id="4" idx="2"/>
          </p:cNvCxnSpPr>
          <p:nvPr/>
        </p:nvCxnSpPr>
        <p:spPr>
          <a:xfrm rot="10800000">
            <a:off x="5654262" y="4102748"/>
            <a:ext cx="69318" cy="340101"/>
          </a:xfrm>
          <a:prstGeom prst="bentConnector2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D664B9E3-8933-9ACA-27B0-72A71139D218}"/>
              </a:ext>
            </a:extLst>
          </p:cNvPr>
          <p:cNvSpPr/>
          <p:nvPr/>
        </p:nvSpPr>
        <p:spPr>
          <a:xfrm>
            <a:off x="8908558" y="1408192"/>
            <a:ext cx="3286209" cy="1014161"/>
          </a:xfrm>
          <a:prstGeom prst="roundRect">
            <a:avLst>
              <a:gd name="adj" fmla="val 6921"/>
            </a:avLst>
          </a:prstGeom>
          <a:solidFill>
            <a:schemeClr val="bg1"/>
          </a:solidFill>
          <a:ln>
            <a:solidFill>
              <a:srgbClr val="0E53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1-</a:t>
            </a:r>
            <a:r>
              <a:rPr lang="zh-TW" altLang="en-US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提供數位即時的通報方法</a:t>
            </a:r>
            <a:r>
              <a:rPr lang="en-US" altLang="zh-TW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10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Line/ </a:t>
            </a:r>
            <a:r>
              <a:rPr lang="en-US" altLang="zh-TW" sz="1000" dirty="0" err="1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QRcode</a:t>
            </a:r>
            <a:r>
              <a:rPr lang="en-US" altLang="zh-TW" sz="10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/APP</a:t>
            </a:r>
            <a:r>
              <a:rPr lang="en-US" altLang="zh-TW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en-US" altLang="zh-TW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2-</a:t>
            </a:r>
            <a:r>
              <a:rPr lang="zh-TW" altLang="en-US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故障狀況透過</a:t>
            </a:r>
            <a:r>
              <a:rPr lang="en-US" altLang="zh-TW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Web/</a:t>
            </a:r>
            <a:r>
              <a:rPr lang="zh-TW" altLang="en-US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簡訊系統即時反應廠商</a:t>
            </a:r>
          </a:p>
          <a:p>
            <a:r>
              <a:rPr lang="en-US" altLang="zh-TW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3-</a:t>
            </a:r>
            <a:r>
              <a:rPr lang="zh-TW" altLang="en-US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評比廠商物料故障率要求廠商事先備料</a:t>
            </a:r>
          </a:p>
          <a:p>
            <a:r>
              <a:rPr lang="en-US" altLang="zh-TW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4-</a:t>
            </a:r>
            <a:r>
              <a:rPr lang="zh-TW" altLang="en-US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建立廠商服務水準</a:t>
            </a:r>
            <a:r>
              <a:rPr lang="en-US" altLang="zh-TW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KPI</a:t>
            </a:r>
            <a:endParaRPr lang="zh-TW" altLang="en-US" sz="1200" dirty="0">
              <a:solidFill>
                <a:srgbClr val="0E53E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0370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8B08AF5-0329-A8B7-913A-EB57886133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2611228" cy="461665"/>
          </a:xfrm>
        </p:spPr>
        <p:txBody>
          <a:bodyPr/>
          <a:lstStyle/>
          <a:p>
            <a:r>
              <a:rPr lang="en-US" altLang="zh-TW" dirty="0"/>
              <a:t>ToBe-</a:t>
            </a:r>
            <a:r>
              <a:rPr lang="zh-TW" altLang="en-US" dirty="0"/>
              <a:t>方案設計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F267E74-13AF-676F-BF8B-3B37BEB7A7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80338"/>
              </p:ext>
            </p:extLst>
          </p:nvPr>
        </p:nvGraphicFramePr>
        <p:xfrm>
          <a:off x="31865" y="1345105"/>
          <a:ext cx="12128270" cy="5442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268">
                  <a:extLst>
                    <a:ext uri="{9D8B030D-6E8A-4147-A177-3AD203B41FA5}">
                      <a16:colId xmlns:a16="http://schemas.microsoft.com/office/drawing/2014/main" val="1592658706"/>
                    </a:ext>
                  </a:extLst>
                </a:gridCol>
                <a:gridCol w="3110347">
                  <a:extLst>
                    <a:ext uri="{9D8B030D-6E8A-4147-A177-3AD203B41FA5}">
                      <a16:colId xmlns:a16="http://schemas.microsoft.com/office/drawing/2014/main" val="2744329615"/>
                    </a:ext>
                  </a:extLst>
                </a:gridCol>
                <a:gridCol w="3044952">
                  <a:extLst>
                    <a:ext uri="{9D8B030D-6E8A-4147-A177-3AD203B41FA5}">
                      <a16:colId xmlns:a16="http://schemas.microsoft.com/office/drawing/2014/main" val="2580905456"/>
                    </a:ext>
                  </a:extLst>
                </a:gridCol>
                <a:gridCol w="2556439">
                  <a:extLst>
                    <a:ext uri="{9D8B030D-6E8A-4147-A177-3AD203B41FA5}">
                      <a16:colId xmlns:a16="http://schemas.microsoft.com/office/drawing/2014/main" val="1326884984"/>
                    </a:ext>
                  </a:extLst>
                </a:gridCol>
                <a:gridCol w="2718264">
                  <a:extLst>
                    <a:ext uri="{9D8B030D-6E8A-4147-A177-3AD203B41FA5}">
                      <a16:colId xmlns:a16="http://schemas.microsoft.com/office/drawing/2014/main" val="1353484741"/>
                    </a:ext>
                  </a:extLst>
                </a:gridCol>
              </a:tblGrid>
              <a:tr h="60361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NO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方案內容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目的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預計可改善</a:t>
                      </a:r>
                      <a:endParaRPr lang="en-US" altLang="zh-TW" dirty="0"/>
                    </a:p>
                    <a:p>
                      <a:pPr algn="ctr"/>
                      <a:r>
                        <a:rPr lang="zh-TW" altLang="en-US" dirty="0"/>
                        <a:t>之績效指標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預計可達成</a:t>
                      </a:r>
                      <a:endParaRPr lang="en-US" altLang="zh-TW" dirty="0"/>
                    </a:p>
                    <a:p>
                      <a:pPr algn="ctr"/>
                      <a:r>
                        <a:rPr lang="zh-TW" altLang="en-US" dirty="0"/>
                        <a:t>的企業策略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580470"/>
                  </a:ext>
                </a:extLst>
              </a:tr>
              <a:tr h="5521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rgbClr val="0E53E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建立製造商抽驗制度，進行源頭管理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kern="1200" dirty="0">
                          <a:solidFill>
                            <a:srgbClr val="0E53E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解決重製與浪費，提高生產效率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產品尺寸</a:t>
                      </a: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符合標準</a:t>
                      </a:r>
                      <a:endParaRPr lang="en-US" altLang="zh-TW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產品交貨品質高</a:t>
                      </a:r>
                    </a:p>
                    <a:p>
                      <a:endParaRPr lang="zh-TW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2457730"/>
                  </a:ext>
                </a:extLst>
              </a:tr>
              <a:tr h="45198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2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rgbClr val="0E53E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站牌規格製造前中後階段定期檢核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kern="1200" dirty="0">
                        <a:solidFill>
                          <a:srgbClr val="0E53EE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生產品質高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683320"/>
                  </a:ext>
                </a:extLst>
              </a:tr>
              <a:tr h="51017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3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rgbClr val="0E53E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建立廠商品質檢核機制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kern="1200" dirty="0">
                        <a:solidFill>
                          <a:srgbClr val="0E53EE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路線資料印製正確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504135"/>
                  </a:ext>
                </a:extLst>
              </a:tr>
              <a:tr h="5569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4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rgbClr val="0E53E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路線資料印製前拍照上傳經檢核確認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kern="1200" dirty="0">
                        <a:solidFill>
                          <a:srgbClr val="0E53EE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符合驗收規格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070397"/>
                  </a:ext>
                </a:extLst>
              </a:tr>
              <a:tr h="4987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5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kern="1200" dirty="0">
                          <a:solidFill>
                            <a:srgbClr val="0E53E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提供數位即時的通報方法</a:t>
                      </a:r>
                      <a:r>
                        <a:rPr lang="en-US" altLang="zh-TW" sz="1600" kern="1200" dirty="0">
                          <a:solidFill>
                            <a:srgbClr val="0E53E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(Line/ </a:t>
                      </a:r>
                      <a:r>
                        <a:rPr lang="en-US" altLang="zh-TW" sz="1600" kern="1200" dirty="0" err="1">
                          <a:solidFill>
                            <a:srgbClr val="0E53E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QRcode</a:t>
                      </a:r>
                      <a:r>
                        <a:rPr lang="en-US" altLang="zh-TW" sz="1600" kern="1200" dirty="0">
                          <a:solidFill>
                            <a:srgbClr val="0E53E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/APP)</a:t>
                      </a:r>
                    </a:p>
                    <a:p>
                      <a:endParaRPr lang="zh-TW" altLang="en-US" sz="1600" kern="1200" dirty="0">
                        <a:solidFill>
                          <a:srgbClr val="0E53EE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kern="1200" dirty="0">
                        <a:solidFill>
                          <a:srgbClr val="0E53EE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站牌故障通報方便且及時</a:t>
                      </a:r>
                      <a:endParaRPr lang="en-US" altLang="zh-TW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zh-TW" altLang="en-US" sz="1600" dirty="0"/>
                        <a:t>維護服務效率高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120247"/>
                  </a:ext>
                </a:extLst>
              </a:tr>
              <a:tr h="52370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6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kern="1200" dirty="0">
                          <a:solidFill>
                            <a:srgbClr val="0E53E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故障狀況透過</a:t>
                      </a:r>
                      <a:r>
                        <a:rPr lang="en-US" altLang="zh-TW" sz="1600" kern="1200" dirty="0">
                          <a:solidFill>
                            <a:srgbClr val="0E53E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Web/</a:t>
                      </a:r>
                      <a:r>
                        <a:rPr lang="zh-TW" altLang="en-US" sz="1600" kern="1200" dirty="0">
                          <a:solidFill>
                            <a:srgbClr val="0E53E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簡訊系統即時反應廠商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kern="1200" dirty="0">
                        <a:solidFill>
                          <a:srgbClr val="0E53EE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故障通報反應即時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928749"/>
                  </a:ext>
                </a:extLst>
              </a:tr>
              <a:tr h="5569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7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kern="1200" dirty="0">
                          <a:solidFill>
                            <a:srgbClr val="0E53E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評比廠商物料故障率要求廠商事先備料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kern="1200" dirty="0">
                        <a:solidFill>
                          <a:srgbClr val="0E53EE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廠商重製物料備料時間短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581515"/>
                  </a:ext>
                </a:extLst>
              </a:tr>
              <a:tr h="5740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8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kern="1200" dirty="0">
                          <a:solidFill>
                            <a:srgbClr val="0E53E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建立廠商服務水準</a:t>
                      </a:r>
                      <a:r>
                        <a:rPr lang="en-US" altLang="zh-TW" sz="1600" kern="1200" dirty="0">
                          <a:solidFill>
                            <a:srgbClr val="0E53E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KPI</a:t>
                      </a:r>
                      <a:endParaRPr lang="zh-TW" altLang="en-US" sz="1600" kern="1200" dirty="0">
                        <a:solidFill>
                          <a:srgbClr val="0E53EE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kern="1200" dirty="0">
                        <a:solidFill>
                          <a:srgbClr val="0E53EE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維修效率提高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93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414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84015B60-D96C-08C5-9CC7-A1AA26FC55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7870B7D-8E5E-2B74-738E-78D76B2E6D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17130" y="3856010"/>
            <a:ext cx="2971801" cy="535531"/>
          </a:xfrm>
        </p:spPr>
        <p:txBody>
          <a:bodyPr/>
          <a:lstStyle/>
          <a:p>
            <a:r>
              <a:rPr lang="zh-TW" altLang="en-US" sz="3200" dirty="0"/>
              <a:t>報告結語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FA64E77-7A7B-42FC-ED0D-305DA478C1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17130" y="4587740"/>
            <a:ext cx="1071127" cy="286232"/>
          </a:xfrm>
        </p:spPr>
        <p:txBody>
          <a:bodyPr/>
          <a:lstStyle/>
          <a:p>
            <a:r>
              <a:rPr lang="en-US" altLang="zh-TW" dirty="0"/>
              <a:t>Conclusion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2287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CBF659C-5E21-D033-16E7-CF0C6776A0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1569660" cy="461665"/>
          </a:xfrm>
        </p:spPr>
        <p:txBody>
          <a:bodyPr/>
          <a:lstStyle/>
          <a:p>
            <a:r>
              <a:rPr lang="zh-TW" altLang="en-US" dirty="0"/>
              <a:t>報告結語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6C08681-7498-7D0A-2938-52C6F2340FF6}"/>
              </a:ext>
            </a:extLst>
          </p:cNvPr>
          <p:cNvSpPr/>
          <p:nvPr/>
        </p:nvSpPr>
        <p:spPr>
          <a:xfrm>
            <a:off x="1856232" y="2011696"/>
            <a:ext cx="8714232" cy="3291824"/>
          </a:xfrm>
          <a:prstGeom prst="roundRect">
            <a:avLst>
              <a:gd name="adj" fmla="val 6921"/>
            </a:avLst>
          </a:prstGeom>
          <a:solidFill>
            <a:schemeClr val="bg1"/>
          </a:solidFill>
          <a:ln>
            <a:solidFill>
              <a:srgbClr val="0E53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zh-TW" altLang="en-US" sz="24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未來供應鏈管理的策略與機制：</a:t>
            </a:r>
            <a:endParaRPr lang="en-US" altLang="zh-TW" sz="2400" dirty="0">
              <a:solidFill>
                <a:srgbClr val="0E53E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產出良率高的產品</a:t>
            </a:r>
            <a:endParaRPr lang="en-US" altLang="zh-TW" sz="2400" dirty="0">
              <a:solidFill>
                <a:srgbClr val="0E53E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即時的故障與維護</a:t>
            </a:r>
          </a:p>
        </p:txBody>
      </p:sp>
    </p:spTree>
    <p:extLst>
      <p:ext uri="{BB962C8B-B14F-4D97-AF65-F5344CB8AC3E}">
        <p14:creationId xmlns:p14="http://schemas.microsoft.com/office/powerpoint/2010/main" val="150857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91" name="直接连接符 5090">
            <a:extLst>
              <a:ext uri="{FF2B5EF4-FFF2-40B4-BE49-F238E27FC236}">
                <a16:creationId xmlns:a16="http://schemas.microsoft.com/office/drawing/2014/main" id="{520FE6B0-3D10-47FC-B8E3-D59363E8EA4C}"/>
              </a:ext>
            </a:extLst>
          </p:cNvPr>
          <p:cNvCxnSpPr>
            <a:cxnSpLocks/>
          </p:cNvCxnSpPr>
          <p:nvPr/>
        </p:nvCxnSpPr>
        <p:spPr>
          <a:xfrm>
            <a:off x="3353176" y="558349"/>
            <a:ext cx="572102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FA37BE91-D33D-48A3-846A-5F41F1219C60}"/>
              </a:ext>
            </a:extLst>
          </p:cNvPr>
          <p:cNvSpPr txBox="1"/>
          <p:nvPr/>
        </p:nvSpPr>
        <p:spPr>
          <a:xfrm>
            <a:off x="4080062" y="1661648"/>
            <a:ext cx="40318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spc="300">
                <a:solidFill>
                  <a:schemeClr val="bg1">
                    <a:lumMod val="95000"/>
                  </a:schemeClr>
                </a:solidFill>
              </a:rPr>
              <a:t>BUSINESS</a:t>
            </a:r>
            <a:endParaRPr lang="zh-CN" altLang="en-US" sz="5400" b="1" spc="3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037" name="文本框 5036">
            <a:extLst>
              <a:ext uri="{FF2B5EF4-FFF2-40B4-BE49-F238E27FC236}">
                <a16:creationId xmlns:a16="http://schemas.microsoft.com/office/drawing/2014/main" id="{207DE066-2017-463D-B24A-DEA3D2696482}"/>
              </a:ext>
            </a:extLst>
          </p:cNvPr>
          <p:cNvSpPr txBox="1"/>
          <p:nvPr/>
        </p:nvSpPr>
        <p:spPr>
          <a:xfrm>
            <a:off x="2184401" y="1851763"/>
            <a:ext cx="78231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b="1" spc="300" dirty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rPr>
              <a:t>THANK YOU</a:t>
            </a:r>
            <a:endParaRPr lang="zh-CN" altLang="en-US" sz="8800" spc="300" dirty="0">
              <a:gradFill flip="none" rotWithShape="1">
                <a:gsLst>
                  <a:gs pos="0">
                    <a:schemeClr val="accent4"/>
                  </a:gs>
                  <a:gs pos="100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379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FB205E36-05E5-0EFD-BB85-C60E2C4F5E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1569660" cy="461665"/>
          </a:xfrm>
        </p:spPr>
        <p:txBody>
          <a:bodyPr/>
          <a:lstStyle/>
          <a:p>
            <a:r>
              <a:rPr lang="zh-TW" altLang="en-US" dirty="0"/>
              <a:t>公司簡介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FAA989C-BD55-55C7-054F-DB5511F2DCAC}"/>
              </a:ext>
            </a:extLst>
          </p:cNvPr>
          <p:cNvSpPr txBox="1"/>
          <p:nvPr/>
        </p:nvSpPr>
        <p:spPr>
          <a:xfrm>
            <a:off x="515938" y="1270637"/>
            <a:ext cx="1102038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zh-TW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新北市政府交通局成立於民國</a:t>
            </a:r>
            <a:r>
              <a:rPr lang="en-US" altLang="zh-TW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99</a:t>
            </a:r>
            <a:r>
              <a:rPr lang="zh-TW" altLang="zh-TW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年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zh-TW" altLang="zh-TW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前身為臺北縣政府交通局，為新北市的交通管理機關，隸屬於新北市政府。</a:t>
            </a:r>
            <a:endParaRPr lang="en-US" altLang="zh-TW" sz="28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TW" sz="28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zh-TW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負責新北市大眾運輸、道路、交通等事務</a:t>
            </a:r>
            <a:endParaRPr lang="en-US" altLang="zh-TW" sz="28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TW" sz="28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zh-TW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組織架構</a:t>
            </a:r>
            <a:endParaRPr lang="en-US" altLang="zh-TW" sz="28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zh-TW" altLang="zh-TW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綜合規劃科、運輸管理科、交通管制工程科、交通安全科、停車管理科及停車營運科計六科</a:t>
            </a:r>
            <a:endParaRPr lang="en-US" altLang="zh-TW" sz="28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zh-TW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秘書室、會計室、人事室及政風室計四室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zh-TW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新北市政府交通事件裁決處二級機關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TW" sz="28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zh-TW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目前員工數約</a:t>
            </a:r>
            <a:r>
              <a:rPr lang="en-US" altLang="zh-TW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500</a:t>
            </a:r>
            <a:r>
              <a:rPr lang="zh-TW" altLang="zh-TW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人</a:t>
            </a:r>
            <a:endParaRPr lang="en-US" altLang="zh-TW" sz="28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074" name="Picture 2" descr="新北市各機關-新北市議會全球資訊中文網">
            <a:extLst>
              <a:ext uri="{FF2B5EF4-FFF2-40B4-BE49-F238E27FC236}">
                <a16:creationId xmlns:a16="http://schemas.microsoft.com/office/drawing/2014/main" id="{0481F1C0-DBDC-5A62-268C-AD723B398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599" y="50317"/>
            <a:ext cx="4818529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936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75D4F8F2-4111-D6EF-23F9-724C4767A7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1569660" cy="461665"/>
          </a:xfrm>
        </p:spPr>
        <p:txBody>
          <a:bodyPr/>
          <a:lstStyle/>
          <a:p>
            <a:r>
              <a:rPr lang="zh-TW" altLang="en-US" dirty="0"/>
              <a:t>產品介紹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852E564-70F8-E742-16F0-7C6EEC178BC4}"/>
              </a:ext>
            </a:extLst>
          </p:cNvPr>
          <p:cNvSpPr txBox="1"/>
          <p:nvPr/>
        </p:nvSpPr>
        <p:spPr>
          <a:xfrm>
            <a:off x="515938" y="1270637"/>
            <a:ext cx="1102038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分析的產品為新北市政府交通局於民國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108</a:t>
            </a: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年新推出的「公車招手站牌」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現已廣泛設置於新北市境內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29</a:t>
            </a: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個行政區，共計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5,000</a:t>
            </a: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個公車站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新式站牌改進了舊式公車站牌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刊登特種廣告（如抓猴、婦幼徵信）造成社會觀感不佳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路線圖不明顯及各路線分開設置佔用空間的缺點，採禁止刊登廣告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且各路線圖置於透明滾桶內方便乘客查閱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將所有路線整合至同一公車站牌統一設立節省空間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4B3DB9E-5679-7C43-C282-B96B3817F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690" y="3822700"/>
            <a:ext cx="5274310" cy="30353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2DA72D8-0AEC-9BFC-8374-D0AAE78C5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0182" y="3338849"/>
            <a:ext cx="2621839" cy="351915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F29F348-055A-D4EF-1A66-115F72668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85" y="3659849"/>
            <a:ext cx="6468818" cy="3165764"/>
          </a:xfrm>
          <a:prstGeom prst="rect">
            <a:avLst/>
          </a:prstGeom>
        </p:spPr>
      </p:pic>
      <p:pic>
        <p:nvPicPr>
          <p:cNvPr id="2050" name="Picture 2" descr="红色叉叉图片素材_免费红色叉叉PNG设计图片大全_图精灵">
            <a:extLst>
              <a:ext uri="{FF2B5EF4-FFF2-40B4-BE49-F238E27FC236}">
                <a16:creationId xmlns:a16="http://schemas.microsoft.com/office/drawing/2014/main" id="{EF66E0F7-C309-504A-FDCA-2A5A83CA0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849" y="3429000"/>
            <a:ext cx="1690594" cy="169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打勾图片素材_免费打勾PNG设计图片大全_图精灵">
            <a:extLst>
              <a:ext uri="{FF2B5EF4-FFF2-40B4-BE49-F238E27FC236}">
                <a16:creationId xmlns:a16="http://schemas.microsoft.com/office/drawing/2014/main" id="{85EF492E-93EE-9E5B-884F-3F7DCACA5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538" l="10000" r="90000">
                        <a14:foregroundMark x1="36538" y1="90385" x2="55904" y2="95464"/>
                        <a14:foregroundMark x1="61272" y1="94630" x2="65385" y2="88462"/>
                        <a14:foregroundMark x1="40769" y1="11923" x2="56923" y2="11538"/>
                        <a14:backgroundMark x1="61923" y1="95769" x2="57692" y2="95000"/>
                        <a14:backgroundMark x1="55385" y1="96538" x2="59615" y2="94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9700" y="3180242"/>
            <a:ext cx="1164181" cy="116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29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378482B-2F4B-4B1F-8B33-876776A98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SWOT</a:t>
            </a:r>
            <a:r>
              <a:rPr lang="zh-CN" altLang="en-US"/>
              <a:t>分析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FE7AAD5-C646-4AC8-9E98-74DA72AECF17}"/>
              </a:ext>
            </a:extLst>
          </p:cNvPr>
          <p:cNvGrpSpPr/>
          <p:nvPr/>
        </p:nvGrpSpPr>
        <p:grpSpPr>
          <a:xfrm>
            <a:off x="4257499" y="1782070"/>
            <a:ext cx="2775282" cy="3293861"/>
            <a:chOff x="3908531" y="1466863"/>
            <a:chExt cx="3306443" cy="3924274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215AD433-B1F6-4D10-A559-36FD082C9EF5}"/>
                </a:ext>
              </a:extLst>
            </p:cNvPr>
            <p:cNvSpPr/>
            <p:nvPr/>
          </p:nvSpPr>
          <p:spPr>
            <a:xfrm>
              <a:off x="4143062" y="1963445"/>
              <a:ext cx="2939142" cy="2939142"/>
            </a:xfrm>
            <a:prstGeom prst="roundRect">
              <a:avLst>
                <a:gd name="adj" fmla="val 7576"/>
              </a:avLst>
            </a:pr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D55F225-EA75-41DF-BB5C-99DD438CBA62}"/>
                </a:ext>
              </a:extLst>
            </p:cNvPr>
            <p:cNvSpPr txBox="1"/>
            <p:nvPr/>
          </p:nvSpPr>
          <p:spPr>
            <a:xfrm>
              <a:off x="4377659" y="1466863"/>
              <a:ext cx="220087" cy="18700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9600" dirty="0">
                <a:solidFill>
                  <a:schemeClr val="bg1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449903B-5C84-4F20-88E1-2816767C21C2}"/>
                </a:ext>
              </a:extLst>
            </p:cNvPr>
            <p:cNvSpPr txBox="1"/>
            <p:nvPr/>
          </p:nvSpPr>
          <p:spPr>
            <a:xfrm>
              <a:off x="5610358" y="1634667"/>
              <a:ext cx="1604616" cy="18700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chemeClr val="bg1"/>
                  </a:solidFill>
                </a:rPr>
                <a:t>W</a:t>
              </a:r>
              <a:endParaRPr lang="zh-CN" altLang="en-US" sz="9600" dirty="0">
                <a:solidFill>
                  <a:schemeClr val="bg1"/>
                </a:soli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5F9E7B0-1C95-4EAE-833A-2DA99047BCF8}"/>
                </a:ext>
              </a:extLst>
            </p:cNvPr>
            <p:cNvSpPr txBox="1"/>
            <p:nvPr/>
          </p:nvSpPr>
          <p:spPr>
            <a:xfrm>
              <a:off x="4397677" y="3521059"/>
              <a:ext cx="220087" cy="18700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9600" dirty="0">
                <a:solidFill>
                  <a:schemeClr val="bg1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173258B-47F0-4C68-A3EA-0EBDD79403B3}"/>
                </a:ext>
              </a:extLst>
            </p:cNvPr>
            <p:cNvSpPr txBox="1"/>
            <p:nvPr/>
          </p:nvSpPr>
          <p:spPr>
            <a:xfrm>
              <a:off x="6083020" y="3422065"/>
              <a:ext cx="1115707" cy="18700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chemeClr val="bg1"/>
                  </a:solidFill>
                </a:rPr>
                <a:t>T</a:t>
              </a:r>
              <a:endParaRPr lang="zh-CN" altLang="en-US" sz="9600" dirty="0">
                <a:solidFill>
                  <a:schemeClr val="bg1"/>
                </a:solidFill>
              </a:endParaRPr>
            </a:p>
          </p:txBody>
        </p:sp>
        <p:sp>
          <p:nvSpPr>
            <p:cNvPr id="6" name="文本框 9">
              <a:extLst>
                <a:ext uri="{FF2B5EF4-FFF2-40B4-BE49-F238E27FC236}">
                  <a16:creationId xmlns:a16="http://schemas.microsoft.com/office/drawing/2014/main" id="{1070D22F-2EDE-18D0-490A-C1C2A6D8B84F}"/>
                </a:ext>
              </a:extLst>
            </p:cNvPr>
            <p:cNvSpPr txBox="1"/>
            <p:nvPr/>
          </p:nvSpPr>
          <p:spPr>
            <a:xfrm>
              <a:off x="3942561" y="1578980"/>
              <a:ext cx="1197827" cy="18700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chemeClr val="bg1"/>
                  </a:solidFill>
                </a:rPr>
                <a:t>S</a:t>
              </a:r>
              <a:endParaRPr lang="zh-CN" altLang="en-US" sz="9600" dirty="0">
                <a:solidFill>
                  <a:schemeClr val="bg1"/>
                </a:solidFill>
              </a:endParaRPr>
            </a:p>
          </p:txBody>
        </p:sp>
        <p:sp>
          <p:nvSpPr>
            <p:cNvPr id="9" name="文本框 11">
              <a:extLst>
                <a:ext uri="{FF2B5EF4-FFF2-40B4-BE49-F238E27FC236}">
                  <a16:creationId xmlns:a16="http://schemas.microsoft.com/office/drawing/2014/main" id="{4E539E9E-EAFE-E05C-783E-46F875F97D84}"/>
                </a:ext>
              </a:extLst>
            </p:cNvPr>
            <p:cNvSpPr txBox="1"/>
            <p:nvPr/>
          </p:nvSpPr>
          <p:spPr>
            <a:xfrm>
              <a:off x="3908531" y="3376791"/>
              <a:ext cx="1360161" cy="18700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chemeClr val="bg1"/>
                  </a:solidFill>
                </a:rPr>
                <a:t>O</a:t>
              </a:r>
              <a:endParaRPr lang="zh-CN" altLang="en-US" sz="9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60348AE4-01BB-46AB-AD05-B023594C6DCB}"/>
              </a:ext>
            </a:extLst>
          </p:cNvPr>
          <p:cNvSpPr txBox="1"/>
          <p:nvPr/>
        </p:nvSpPr>
        <p:spPr>
          <a:xfrm>
            <a:off x="1139768" y="1515504"/>
            <a:ext cx="2565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r"/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優勢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(Strengths)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C21EAF96-2D09-4089-8AD1-8D6A2846B1D0}"/>
              </a:ext>
            </a:extLst>
          </p:cNvPr>
          <p:cNvCxnSpPr>
            <a:cxnSpLocks/>
          </p:cNvCxnSpPr>
          <p:nvPr/>
        </p:nvCxnSpPr>
        <p:spPr>
          <a:xfrm>
            <a:off x="1300768" y="1915614"/>
            <a:ext cx="38213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8233B377-CE01-448E-A88C-C042A20BCFA4}"/>
              </a:ext>
            </a:extLst>
          </p:cNvPr>
          <p:cNvSpPr txBox="1"/>
          <p:nvPr/>
        </p:nvSpPr>
        <p:spPr>
          <a:xfrm>
            <a:off x="1064891" y="4257318"/>
            <a:ext cx="3201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r"/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機會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(Opportunities)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2552B6B-EDD0-4806-BEA2-4A8FE95A23DF}"/>
              </a:ext>
            </a:extLst>
          </p:cNvPr>
          <p:cNvSpPr/>
          <p:nvPr/>
        </p:nvSpPr>
        <p:spPr>
          <a:xfrm>
            <a:off x="7640329" y="2073674"/>
            <a:ext cx="3256278" cy="2215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4377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機關需依政府採購法辦理採購，曠日廢時，亦可能流標影響政策推動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defTabSz="914377">
              <a:lnSpc>
                <a:spcPct val="130000"/>
              </a:lnSpc>
            </a:pPr>
            <a:b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</a:b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285750" indent="-285750" defTabSz="914377">
              <a:lnSpc>
                <a:spcPct val="130000"/>
              </a:lnSpc>
              <a:buFont typeface="Wingdings" panose="05000000000000000000" pitchFamily="2" charset="2"/>
              <a:buChar char="l"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920C333-76B2-4F09-8077-3CB255D0C795}"/>
              </a:ext>
            </a:extLst>
          </p:cNvPr>
          <p:cNvSpPr txBox="1"/>
          <p:nvPr/>
        </p:nvSpPr>
        <p:spPr>
          <a:xfrm>
            <a:off x="7707571" y="1515504"/>
            <a:ext cx="3121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劣勢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(Weaknesses)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F2444F3C-9829-481E-8029-6872AE5338B9}"/>
              </a:ext>
            </a:extLst>
          </p:cNvPr>
          <p:cNvCxnSpPr>
            <a:cxnSpLocks/>
          </p:cNvCxnSpPr>
          <p:nvPr/>
        </p:nvCxnSpPr>
        <p:spPr>
          <a:xfrm>
            <a:off x="7858657" y="1936281"/>
            <a:ext cx="38213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5BC657DF-C4C3-4388-BC74-2B4F4D58817B}"/>
              </a:ext>
            </a:extLst>
          </p:cNvPr>
          <p:cNvSpPr/>
          <p:nvPr/>
        </p:nvSpPr>
        <p:spPr>
          <a:xfrm>
            <a:off x="7690963" y="4847159"/>
            <a:ext cx="3256278" cy="777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4377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隨市民要求提升，傳統式站牌終將淘汰或轉型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3CEA32F-9EFA-45D7-BD21-4169AFAFFE4D}"/>
              </a:ext>
            </a:extLst>
          </p:cNvPr>
          <p:cNvSpPr txBox="1"/>
          <p:nvPr/>
        </p:nvSpPr>
        <p:spPr>
          <a:xfrm>
            <a:off x="7690963" y="4377078"/>
            <a:ext cx="3032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威脅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(Threats)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73D3B771-2623-4CC8-9FBC-5B29A6720F17}"/>
              </a:ext>
            </a:extLst>
          </p:cNvPr>
          <p:cNvCxnSpPr>
            <a:cxnSpLocks/>
          </p:cNvCxnSpPr>
          <p:nvPr/>
        </p:nvCxnSpPr>
        <p:spPr>
          <a:xfrm>
            <a:off x="7762681" y="4804663"/>
            <a:ext cx="38213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2B1DDB77-6167-05E5-495A-2830F569CF49}"/>
              </a:ext>
            </a:extLst>
          </p:cNvPr>
          <p:cNvSpPr txBox="1"/>
          <p:nvPr/>
        </p:nvSpPr>
        <p:spPr>
          <a:xfrm>
            <a:off x="1139768" y="2105235"/>
            <a:ext cx="27579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/>
              <a:t>由機關整合各業者站牌並統一設計站牌形式，令公車資訊一目了然</a:t>
            </a:r>
            <a:endParaRPr lang="en-US" altLang="zh-TW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/>
              <a:t>移除爭議性廣告，淨化市容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B6D315F-F0E1-67CC-52F3-6C7FFCA9F02E}"/>
              </a:ext>
            </a:extLst>
          </p:cNvPr>
          <p:cNvSpPr txBox="1"/>
          <p:nvPr/>
        </p:nvSpPr>
        <p:spPr>
          <a:xfrm>
            <a:off x="1152517" y="4868385"/>
            <a:ext cx="28437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/>
              <a:t>與公車動態資訊系統進行合併，建立集公車動態預測、公車路線資訊為一體的智慧型站牌</a:t>
            </a:r>
          </a:p>
        </p:txBody>
      </p:sp>
      <p:cxnSp>
        <p:nvCxnSpPr>
          <p:cNvPr id="29" name="直接连接符 17">
            <a:extLst>
              <a:ext uri="{FF2B5EF4-FFF2-40B4-BE49-F238E27FC236}">
                <a16:creationId xmlns:a16="http://schemas.microsoft.com/office/drawing/2014/main" id="{816C3FB5-EC4B-DD9D-BB33-8F462C5691BB}"/>
              </a:ext>
            </a:extLst>
          </p:cNvPr>
          <p:cNvCxnSpPr>
            <a:cxnSpLocks/>
          </p:cNvCxnSpPr>
          <p:nvPr/>
        </p:nvCxnSpPr>
        <p:spPr>
          <a:xfrm>
            <a:off x="1264903" y="4685710"/>
            <a:ext cx="38213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85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DCFC6E-BAD3-4D51-8EC5-945D7E684A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37764E-43FD-4C19-A79B-113762BF76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17130" y="3856010"/>
            <a:ext cx="7363475" cy="535531"/>
          </a:xfrm>
        </p:spPr>
        <p:txBody>
          <a:bodyPr/>
          <a:lstStyle/>
          <a:p>
            <a:r>
              <a:rPr lang="zh-TW" altLang="en-US" sz="3200" dirty="0"/>
              <a:t>企業環境與供應鏈結構</a:t>
            </a:r>
            <a:endParaRPr lang="zh-CN" altLang="en-US" sz="3200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05A5D78-5358-4DA8-88FA-392463660D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17130" y="4587740"/>
            <a:ext cx="1527982" cy="286232"/>
          </a:xfrm>
        </p:spPr>
        <p:txBody>
          <a:bodyPr/>
          <a:lstStyle/>
          <a:p>
            <a:r>
              <a:rPr lang="af-ZA" altLang="zh-CN"/>
              <a:t>problem analysis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578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FEB26EEB-6B01-2319-39BA-1703FA5BEA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4961497" cy="461665"/>
          </a:xfrm>
        </p:spPr>
        <p:txBody>
          <a:bodyPr/>
          <a:lstStyle/>
          <a:p>
            <a:r>
              <a:rPr lang="zh-TW" altLang="en-US" dirty="0"/>
              <a:t>內部概況</a:t>
            </a:r>
            <a:r>
              <a:rPr lang="en-US" altLang="zh-TW" dirty="0"/>
              <a:t>-</a:t>
            </a:r>
            <a:r>
              <a:rPr lang="zh-TW" altLang="en-US" dirty="0"/>
              <a:t>製造用物料清單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A23A9F3-9FA2-20C1-9E52-6B6A220458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617616"/>
              </p:ext>
            </p:extLst>
          </p:nvPr>
        </p:nvGraphicFramePr>
        <p:xfrm>
          <a:off x="-1" y="1095866"/>
          <a:ext cx="8489577" cy="57621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98841">
                  <a:extLst>
                    <a:ext uri="{9D8B030D-6E8A-4147-A177-3AD203B41FA5}">
                      <a16:colId xmlns:a16="http://schemas.microsoft.com/office/drawing/2014/main" val="116145006"/>
                    </a:ext>
                  </a:extLst>
                </a:gridCol>
                <a:gridCol w="5550706">
                  <a:extLst>
                    <a:ext uri="{9D8B030D-6E8A-4147-A177-3AD203B41FA5}">
                      <a16:colId xmlns:a16="http://schemas.microsoft.com/office/drawing/2014/main" val="283041265"/>
                    </a:ext>
                  </a:extLst>
                </a:gridCol>
                <a:gridCol w="1340030">
                  <a:extLst>
                    <a:ext uri="{9D8B030D-6E8A-4147-A177-3AD203B41FA5}">
                      <a16:colId xmlns:a16="http://schemas.microsoft.com/office/drawing/2014/main" val="560386254"/>
                    </a:ext>
                  </a:extLst>
                </a:gridCol>
              </a:tblGrid>
              <a:tr h="6403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階次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名稱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數量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5010230"/>
                  </a:ext>
                </a:extLst>
              </a:tr>
              <a:tr h="6403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招手站牌成品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5612529"/>
                  </a:ext>
                </a:extLst>
              </a:tr>
              <a:tr h="6403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現場組裝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5049555"/>
                  </a:ext>
                </a:extLst>
              </a:tr>
              <a:tr h="6403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主裝配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9049717"/>
                  </a:ext>
                </a:extLst>
              </a:tr>
              <a:tr h="6403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加強固定鐵條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7820973"/>
                  </a:ext>
                </a:extLst>
              </a:tr>
              <a:tr h="63950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滾筒式路線圖（透明</a:t>
                      </a: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PC</a:t>
                      </a: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圓管）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48843166"/>
                  </a:ext>
                </a:extLst>
              </a:tr>
              <a:tr h="6403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鋁合金面板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5672602"/>
                  </a:ext>
                </a:extLst>
              </a:tr>
              <a:tr h="6403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路線圖貼紙印刷、黏貼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2256660"/>
                  </a:ext>
                </a:extLst>
              </a:tr>
              <a:tr h="6403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滾筒式路線圖印刷、組裝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79666948"/>
                  </a:ext>
                </a:extLst>
              </a:tr>
            </a:tbl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B6FA53BF-C7F8-B876-3E39-649FBB56E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897" y="1273700"/>
            <a:ext cx="2506753" cy="531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26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EDD0D26-B459-AB03-F751-276C590C49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3441968" cy="461665"/>
          </a:xfrm>
        </p:spPr>
        <p:txBody>
          <a:bodyPr/>
          <a:lstStyle/>
          <a:p>
            <a:r>
              <a:rPr lang="zh-TW" altLang="en-US" dirty="0"/>
              <a:t>內部概況</a:t>
            </a:r>
            <a:r>
              <a:rPr lang="en-US" altLang="zh-TW" dirty="0"/>
              <a:t>-</a:t>
            </a:r>
            <a:r>
              <a:rPr lang="zh-TW" altLang="en-US" dirty="0"/>
              <a:t>物料階次表</a:t>
            </a:r>
          </a:p>
        </p:txBody>
      </p:sp>
      <p:sp>
        <p:nvSpPr>
          <p:cNvPr id="3" name="Rectangle 26">
            <a:extLst>
              <a:ext uri="{FF2B5EF4-FFF2-40B4-BE49-F238E27FC236}">
                <a16:creationId xmlns:a16="http://schemas.microsoft.com/office/drawing/2014/main" id="{D9ABD1B7-2AE0-7721-A86A-B68215AE1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1842" y="-31366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2EFE5136-C05C-7393-A26E-EF2574E64E6D}"/>
              </a:ext>
            </a:extLst>
          </p:cNvPr>
          <p:cNvGrpSpPr/>
          <p:nvPr/>
        </p:nvGrpSpPr>
        <p:grpSpPr>
          <a:xfrm>
            <a:off x="143436" y="1165418"/>
            <a:ext cx="11940988" cy="5534244"/>
            <a:chOff x="0" y="0"/>
            <a:chExt cx="6934200" cy="3028950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71C94816-770D-1F0B-8A40-81E9465597EC}"/>
                </a:ext>
              </a:extLst>
            </p:cNvPr>
            <p:cNvGrpSpPr/>
            <p:nvPr/>
          </p:nvGrpSpPr>
          <p:grpSpPr>
            <a:xfrm>
              <a:off x="0" y="0"/>
              <a:ext cx="5632450" cy="3028950"/>
              <a:chOff x="-273050" y="0"/>
              <a:chExt cx="5632450" cy="3028950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10" name="矩形: 圓角 9">
                <a:extLst>
                  <a:ext uri="{FF2B5EF4-FFF2-40B4-BE49-F238E27FC236}">
                    <a16:creationId xmlns:a16="http://schemas.microsoft.com/office/drawing/2014/main" id="{282DF633-DF37-48FB-F3C0-B066AEB0C6B6}"/>
                  </a:ext>
                </a:extLst>
              </p:cNvPr>
              <p:cNvSpPr/>
              <p:nvPr/>
            </p:nvSpPr>
            <p:spPr>
              <a:xfrm>
                <a:off x="2368550" y="0"/>
                <a:ext cx="1320800" cy="412750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TW" b="1" kern="100">
                    <a:solidFill>
                      <a:srgbClr val="000000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招手站牌成品</a:t>
                </a:r>
                <a:endParaRPr lang="zh-TW" kern="10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1" name="直線接點 10">
                <a:extLst>
                  <a:ext uri="{FF2B5EF4-FFF2-40B4-BE49-F238E27FC236}">
                    <a16:creationId xmlns:a16="http://schemas.microsoft.com/office/drawing/2014/main" id="{417FE186-54ED-EF5E-A9FF-AF52092FC309}"/>
                  </a:ext>
                </a:extLst>
              </p:cNvPr>
              <p:cNvCxnSpPr/>
              <p:nvPr/>
            </p:nvCxnSpPr>
            <p:spPr>
              <a:xfrm>
                <a:off x="3028950" y="412750"/>
                <a:ext cx="0" cy="381000"/>
              </a:xfrm>
              <a:prstGeom prst="line">
                <a:avLst/>
              </a:prstGeom>
              <a:grpFill/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直線接點 11">
                <a:extLst>
                  <a:ext uri="{FF2B5EF4-FFF2-40B4-BE49-F238E27FC236}">
                    <a16:creationId xmlns:a16="http://schemas.microsoft.com/office/drawing/2014/main" id="{B5F0DB55-2B35-857F-433B-F2ED0EC7238A}"/>
                  </a:ext>
                </a:extLst>
              </p:cNvPr>
              <p:cNvCxnSpPr/>
              <p:nvPr/>
            </p:nvCxnSpPr>
            <p:spPr>
              <a:xfrm>
                <a:off x="1422400" y="774700"/>
                <a:ext cx="3187700" cy="19050"/>
              </a:xfrm>
              <a:prstGeom prst="line">
                <a:avLst/>
              </a:prstGeom>
              <a:grpFill/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" name="矩形: 圓角 12">
                <a:extLst>
                  <a:ext uri="{FF2B5EF4-FFF2-40B4-BE49-F238E27FC236}">
                    <a16:creationId xmlns:a16="http://schemas.microsoft.com/office/drawing/2014/main" id="{0706869F-33DA-B61B-143A-79389350C063}"/>
                  </a:ext>
                </a:extLst>
              </p:cNvPr>
              <p:cNvSpPr/>
              <p:nvPr/>
            </p:nvSpPr>
            <p:spPr>
              <a:xfrm>
                <a:off x="857250" y="971550"/>
                <a:ext cx="1149350" cy="41275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TW" b="1" kern="100">
                    <a:solidFill>
                      <a:srgbClr val="000000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主裝配</a:t>
                </a:r>
                <a:endParaRPr lang="zh-TW" kern="10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E86C6791-E341-3185-4816-DE3D6061C55C}"/>
                  </a:ext>
                </a:extLst>
              </p:cNvPr>
              <p:cNvSpPr/>
              <p:nvPr/>
            </p:nvSpPr>
            <p:spPr>
              <a:xfrm>
                <a:off x="4047302" y="984250"/>
                <a:ext cx="1149350" cy="41275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TW" b="1" kern="100" dirty="0">
                    <a:solidFill>
                      <a:srgbClr val="000000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現場組裝</a:t>
                </a:r>
                <a:endParaRPr lang="zh-TW" kern="1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4D7D6541-0F78-7DE7-6DA2-79CA1A0F7FF0}"/>
                  </a:ext>
                </a:extLst>
              </p:cNvPr>
              <p:cNvSpPr/>
              <p:nvPr/>
            </p:nvSpPr>
            <p:spPr>
              <a:xfrm>
                <a:off x="3867150" y="1746250"/>
                <a:ext cx="1492250" cy="41275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TW" b="1" kern="100" dirty="0">
                    <a:solidFill>
                      <a:srgbClr val="000000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加強固定鐵條</a:t>
                </a:r>
                <a:endParaRPr lang="zh-TW" kern="1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0F6F14DC-37EE-A313-0B24-F2098624B4F6}"/>
                  </a:ext>
                </a:extLst>
              </p:cNvPr>
              <p:cNvSpPr/>
              <p:nvPr/>
            </p:nvSpPr>
            <p:spPr>
              <a:xfrm>
                <a:off x="1727200" y="1765300"/>
                <a:ext cx="1149350" cy="41275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TW" b="1" kern="100">
                    <a:solidFill>
                      <a:srgbClr val="000000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鋁合金面板</a:t>
                </a:r>
                <a:endParaRPr lang="zh-TW" kern="10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C28C4757-DFC2-0337-5EF9-5B93C27F5EAC}"/>
                  </a:ext>
                </a:extLst>
              </p:cNvPr>
              <p:cNvSpPr/>
              <p:nvPr/>
            </p:nvSpPr>
            <p:spPr>
              <a:xfrm>
                <a:off x="0" y="1778000"/>
                <a:ext cx="1149350" cy="41275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TW" b="1" kern="100" dirty="0">
                    <a:solidFill>
                      <a:srgbClr val="000000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滾筒式路線</a:t>
                </a:r>
                <a:endParaRPr lang="zh-TW" kern="1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矩形: 圓角 17">
                <a:extLst>
                  <a:ext uri="{FF2B5EF4-FFF2-40B4-BE49-F238E27FC236}">
                    <a16:creationId xmlns:a16="http://schemas.microsoft.com/office/drawing/2014/main" id="{0A5E2EB6-D56A-1C51-CF24-9FA1714F41A2}"/>
                  </a:ext>
                </a:extLst>
              </p:cNvPr>
              <p:cNvSpPr/>
              <p:nvPr/>
            </p:nvSpPr>
            <p:spPr>
              <a:xfrm>
                <a:off x="1543050" y="2368550"/>
                <a:ext cx="1543050" cy="6604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TW" b="1" kern="100">
                    <a:solidFill>
                      <a:srgbClr val="000000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路線圖貼紙</a:t>
                </a:r>
                <a:endParaRPr lang="zh-TW" kern="10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/>
                <a:r>
                  <a:rPr lang="zh-TW" b="1" kern="100">
                    <a:solidFill>
                      <a:srgbClr val="000000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印刷、黏貼</a:t>
                </a:r>
                <a:endParaRPr lang="zh-TW" kern="10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矩形: 圓角 18">
                <a:extLst>
                  <a:ext uri="{FF2B5EF4-FFF2-40B4-BE49-F238E27FC236}">
                    <a16:creationId xmlns:a16="http://schemas.microsoft.com/office/drawing/2014/main" id="{DC1EFF8D-B2A6-46BB-FDCE-22F189C0F02F}"/>
                  </a:ext>
                </a:extLst>
              </p:cNvPr>
              <p:cNvSpPr/>
              <p:nvPr/>
            </p:nvSpPr>
            <p:spPr>
              <a:xfrm>
                <a:off x="-273050" y="2374900"/>
                <a:ext cx="1606550" cy="6477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TW" b="1" kern="100">
                    <a:solidFill>
                      <a:srgbClr val="000000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滾筒式路線圖</a:t>
                </a:r>
                <a:endParaRPr lang="zh-TW" kern="10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/>
                <a:r>
                  <a:rPr lang="zh-TW" b="1" kern="100">
                    <a:solidFill>
                      <a:srgbClr val="000000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印刷、組裝</a:t>
                </a:r>
                <a:endParaRPr lang="zh-TW" kern="10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8F6BEFB1-207F-DF38-EEAB-40A6D89174F6}"/>
                  </a:ext>
                </a:extLst>
              </p:cNvPr>
              <p:cNvCxnSpPr/>
              <p:nvPr/>
            </p:nvCxnSpPr>
            <p:spPr>
              <a:xfrm>
                <a:off x="1428750" y="768350"/>
                <a:ext cx="0" cy="19050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接點 20">
                <a:extLst>
                  <a:ext uri="{FF2B5EF4-FFF2-40B4-BE49-F238E27FC236}">
                    <a16:creationId xmlns:a16="http://schemas.microsoft.com/office/drawing/2014/main" id="{DC2759B0-FA56-2503-A69C-62595F2224DF}"/>
                  </a:ext>
                </a:extLst>
              </p:cNvPr>
              <p:cNvCxnSpPr/>
              <p:nvPr/>
            </p:nvCxnSpPr>
            <p:spPr>
              <a:xfrm>
                <a:off x="4610100" y="787400"/>
                <a:ext cx="0" cy="19050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接點 21">
                <a:extLst>
                  <a:ext uri="{FF2B5EF4-FFF2-40B4-BE49-F238E27FC236}">
                    <a16:creationId xmlns:a16="http://schemas.microsoft.com/office/drawing/2014/main" id="{5B7D06AF-D285-9FB4-B7E5-CE83DE1A7DA7}"/>
                  </a:ext>
                </a:extLst>
              </p:cNvPr>
              <p:cNvCxnSpPr/>
              <p:nvPr/>
            </p:nvCxnSpPr>
            <p:spPr>
              <a:xfrm>
                <a:off x="1428750" y="1377950"/>
                <a:ext cx="0" cy="19050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D6E10C20-1200-F3A4-759B-4A931BEC2ECC}"/>
                  </a:ext>
                </a:extLst>
              </p:cNvPr>
              <p:cNvCxnSpPr/>
              <p:nvPr/>
            </p:nvCxnSpPr>
            <p:spPr>
              <a:xfrm flipV="1">
                <a:off x="565150" y="1574800"/>
                <a:ext cx="1746250" cy="6350"/>
              </a:xfrm>
              <a:prstGeom prst="line">
                <a:avLst/>
              </a:prstGeom>
              <a:grpFill/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>
                <a:extLst>
                  <a:ext uri="{FF2B5EF4-FFF2-40B4-BE49-F238E27FC236}">
                    <a16:creationId xmlns:a16="http://schemas.microsoft.com/office/drawing/2014/main" id="{083D6BBE-216A-955A-1EF9-23F58A53FC7F}"/>
                  </a:ext>
                </a:extLst>
              </p:cNvPr>
              <p:cNvCxnSpPr/>
              <p:nvPr/>
            </p:nvCxnSpPr>
            <p:spPr>
              <a:xfrm>
                <a:off x="565150" y="1574800"/>
                <a:ext cx="0" cy="19050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接點 24">
                <a:extLst>
                  <a:ext uri="{FF2B5EF4-FFF2-40B4-BE49-F238E27FC236}">
                    <a16:creationId xmlns:a16="http://schemas.microsoft.com/office/drawing/2014/main" id="{DAD7BC1D-49B0-3081-A400-614DE66B7DE2}"/>
                  </a:ext>
                </a:extLst>
              </p:cNvPr>
              <p:cNvCxnSpPr/>
              <p:nvPr/>
            </p:nvCxnSpPr>
            <p:spPr>
              <a:xfrm>
                <a:off x="2305050" y="1568450"/>
                <a:ext cx="0" cy="19050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接點 25">
                <a:extLst>
                  <a:ext uri="{FF2B5EF4-FFF2-40B4-BE49-F238E27FC236}">
                    <a16:creationId xmlns:a16="http://schemas.microsoft.com/office/drawing/2014/main" id="{E9606508-5FE2-21DE-5A36-649F06318E7B}"/>
                  </a:ext>
                </a:extLst>
              </p:cNvPr>
              <p:cNvCxnSpPr/>
              <p:nvPr/>
            </p:nvCxnSpPr>
            <p:spPr>
              <a:xfrm>
                <a:off x="4603750" y="1377950"/>
                <a:ext cx="0" cy="355600"/>
              </a:xfrm>
              <a:prstGeom prst="line">
                <a:avLst/>
              </a:prstGeom>
              <a:grpFill/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線接點 26">
                <a:extLst>
                  <a:ext uri="{FF2B5EF4-FFF2-40B4-BE49-F238E27FC236}">
                    <a16:creationId xmlns:a16="http://schemas.microsoft.com/office/drawing/2014/main" id="{E85B00C5-1D7C-214B-C7CA-E77101290B3C}"/>
                  </a:ext>
                </a:extLst>
              </p:cNvPr>
              <p:cNvCxnSpPr/>
              <p:nvPr/>
            </p:nvCxnSpPr>
            <p:spPr>
              <a:xfrm>
                <a:off x="565150" y="2178050"/>
                <a:ext cx="0" cy="19050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接點 27">
                <a:extLst>
                  <a:ext uri="{FF2B5EF4-FFF2-40B4-BE49-F238E27FC236}">
                    <a16:creationId xmlns:a16="http://schemas.microsoft.com/office/drawing/2014/main" id="{570A614D-2C98-9306-5ADD-D88EA5C949EE}"/>
                  </a:ext>
                </a:extLst>
              </p:cNvPr>
              <p:cNvCxnSpPr/>
              <p:nvPr/>
            </p:nvCxnSpPr>
            <p:spPr>
              <a:xfrm>
                <a:off x="2292350" y="2165350"/>
                <a:ext cx="0" cy="19050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0CE1E807-5352-8C3D-A1FB-D5A4402814E9}"/>
                </a:ext>
              </a:extLst>
            </p:cNvPr>
            <p:cNvSpPr/>
            <p:nvPr/>
          </p:nvSpPr>
          <p:spPr>
            <a:xfrm>
              <a:off x="5854700" y="6350"/>
              <a:ext cx="1047750" cy="41275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b="1" kern="10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階次</a:t>
              </a:r>
              <a:r>
                <a:rPr lang="en-US" b="1" kern="10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0</a:t>
              </a:r>
              <a:endParaRPr lang="zh-TW" kern="10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7030030F-FC0C-D404-BF1D-61BC879674E8}"/>
                </a:ext>
              </a:extLst>
            </p:cNvPr>
            <p:cNvSpPr/>
            <p:nvPr/>
          </p:nvSpPr>
          <p:spPr>
            <a:xfrm>
              <a:off x="5880100" y="971550"/>
              <a:ext cx="1047750" cy="41275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b="1" kern="10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階次</a:t>
              </a:r>
              <a:r>
                <a:rPr lang="en-US" b="1" kern="10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1</a:t>
              </a:r>
              <a:endParaRPr lang="zh-TW" kern="10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4272CCEE-8F1A-A611-5CAB-1B9633C3587C}"/>
                </a:ext>
              </a:extLst>
            </p:cNvPr>
            <p:cNvSpPr/>
            <p:nvPr/>
          </p:nvSpPr>
          <p:spPr>
            <a:xfrm>
              <a:off x="5867400" y="1746250"/>
              <a:ext cx="1047750" cy="41275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b="1" kern="10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階次</a:t>
              </a:r>
              <a:r>
                <a:rPr lang="en-US" b="1" kern="10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2</a:t>
              </a:r>
              <a:endParaRPr lang="zh-TW" kern="10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AC5A0669-5353-9169-F0FD-4741C3636A85}"/>
                </a:ext>
              </a:extLst>
            </p:cNvPr>
            <p:cNvSpPr/>
            <p:nvPr/>
          </p:nvSpPr>
          <p:spPr>
            <a:xfrm>
              <a:off x="5886450" y="2470150"/>
              <a:ext cx="1047750" cy="41275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b="1" kern="10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階次</a:t>
              </a:r>
              <a:r>
                <a:rPr lang="en-US" b="1" kern="10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3</a:t>
              </a:r>
              <a:endParaRPr lang="zh-TW" kern="10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29" name="Rectangle 39">
            <a:extLst>
              <a:ext uri="{FF2B5EF4-FFF2-40B4-BE49-F238E27FC236}">
                <a16:creationId xmlns:a16="http://schemas.microsoft.com/office/drawing/2014/main" id="{4A04AB0B-0605-C025-8F55-31E537CEC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6642" y="-26794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089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自定义设计方案">
  <a:themeElements>
    <a:clrScheme name="自定义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蓝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520B0621022B4CA37193CEB4BD4006" ma:contentTypeVersion="13" ma:contentTypeDescription="Create a new document." ma:contentTypeScope="" ma:versionID="cfe9ef737fb2ae655456fe470e3de886">
  <xsd:schema xmlns:xsd="http://www.w3.org/2001/XMLSchema" xmlns:xs="http://www.w3.org/2001/XMLSchema" xmlns:p="http://schemas.microsoft.com/office/2006/metadata/properties" xmlns:ns2="45e91f00-0250-4a60-970e-f6ee534b485a" xmlns:ns3="03902022-5f07-415b-99da-02f7a843c2d0" targetNamespace="http://schemas.microsoft.com/office/2006/metadata/properties" ma:root="true" ma:fieldsID="1f8918928c275871385115b2196c7a39" ns2:_="" ns3:_="">
    <xsd:import namespace="45e91f00-0250-4a60-970e-f6ee534b485a"/>
    <xsd:import namespace="03902022-5f07-415b-99da-02f7a843c2d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e91f00-0250-4a60-970e-f6ee534b485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902022-5f07-415b-99da-02f7a843c2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633E904-5FAF-4E17-8A49-3783CEAAF67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EF47D7B-2A83-48AD-A7DD-93C4AD0BCD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CE73AF-BBC0-4781-93E1-0B6B84C442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e91f00-0250-4a60-970e-f6ee534b485a"/>
    <ds:schemaRef ds:uri="03902022-5f07-415b-99da-02f7a843c2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905</TotalTime>
  <Words>2424</Words>
  <Application>Microsoft Office PowerPoint</Application>
  <PresentationFormat>寬螢幕</PresentationFormat>
  <Paragraphs>731</Paragraphs>
  <Slides>36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36</vt:i4>
      </vt:variant>
    </vt:vector>
  </HeadingPairs>
  <TitlesOfParts>
    <vt:vector size="47" baseType="lpstr">
      <vt:lpstr>等线</vt:lpstr>
      <vt:lpstr>微软雅黑</vt:lpstr>
      <vt:lpstr>微軟正黑體</vt:lpstr>
      <vt:lpstr>Aptos</vt:lpstr>
      <vt:lpstr>Arial</vt:lpstr>
      <vt:lpstr>Calibri</vt:lpstr>
      <vt:lpstr>Century Gothic</vt:lpstr>
      <vt:lpstr>Segoe UI Light</vt:lpstr>
      <vt:lpstr>Wingdings</vt:lpstr>
      <vt:lpstr>自定义设计方案</vt:lpstr>
      <vt:lpstr>1_Office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孫美惠</cp:lastModifiedBy>
  <cp:revision>216</cp:revision>
  <dcterms:created xsi:type="dcterms:W3CDTF">2015-08-18T02:51:41Z</dcterms:created>
  <dcterms:modified xsi:type="dcterms:W3CDTF">2024-01-14T00:31:06Z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t-weiszh@microsoft.com</vt:lpwstr>
  </property>
  <property fmtid="{D5CDD505-2E9C-101B-9397-08002B2CF9AE}" pid="5" name="MSIP_Label_f42aa342-8706-4288-bd11-ebb85995028c_SetDate">
    <vt:lpwstr>2019-07-05T06:56:11.7164292Z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9a7c444a-f181-45f6-9801-8f278c469c6c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0x0101004D520B0621022B4CA37193CEB4BD4006</vt:lpwstr>
  </property>
</Properties>
</file>